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161" r:id="rId3"/>
    <p:sldId id="2163" r:id="rId4"/>
    <p:sldId id="2160" r:id="rId5"/>
    <p:sldId id="2142" r:id="rId6"/>
    <p:sldId id="2165" r:id="rId7"/>
    <p:sldId id="2164" r:id="rId8"/>
    <p:sldId id="2166" r:id="rId9"/>
    <p:sldId id="2167" r:id="rId10"/>
    <p:sldId id="2168" r:id="rId11"/>
    <p:sldId id="2169" r:id="rId12"/>
    <p:sldId id="2170" r:id="rId13"/>
    <p:sldId id="2172" r:id="rId14"/>
    <p:sldId id="2173" r:id="rId15"/>
    <p:sldId id="2171" r:id="rId16"/>
    <p:sldId id="2148" r:id="rId17"/>
    <p:sldId id="2177" r:id="rId18"/>
    <p:sldId id="257" r:id="rId19"/>
    <p:sldId id="2155" r:id="rId20"/>
    <p:sldId id="2157" r:id="rId21"/>
    <p:sldId id="2143" r:id="rId22"/>
    <p:sldId id="2156" r:id="rId23"/>
    <p:sldId id="2158" r:id="rId24"/>
    <p:sldId id="2141" r:id="rId25"/>
    <p:sldId id="2175" r:id="rId26"/>
    <p:sldId id="2174" r:id="rId27"/>
    <p:sldId id="2178" r:id="rId28"/>
    <p:sldId id="2176" r:id="rId29"/>
    <p:sldId id="284"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70282" autoAdjust="0"/>
  </p:normalViewPr>
  <p:slideViewPr>
    <p:cSldViewPr snapToGrid="0">
      <p:cViewPr varScale="1">
        <p:scale>
          <a:sx n="63" d="100"/>
          <a:sy n="63" d="100"/>
        </p:scale>
        <p:origin x="16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8B140-2EF5-4EF8-ABE7-266083F1326A}" type="datetimeFigureOut">
              <a:rPr lang="zh-CN" altLang="en-US" smtClean="0"/>
              <a:t>2023/4/19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D20B09-E176-4B1E-A28E-95C086FF3A25}" type="slidenum">
              <a:rPr lang="zh-CN" altLang="en-US" smtClean="0"/>
              <a:t>‹#›</a:t>
            </a:fld>
            <a:endParaRPr lang="zh-CN" altLang="en-US"/>
          </a:p>
        </p:txBody>
      </p:sp>
    </p:spTree>
    <p:extLst>
      <p:ext uri="{BB962C8B-B14F-4D97-AF65-F5344CB8AC3E}">
        <p14:creationId xmlns:p14="http://schemas.microsoft.com/office/powerpoint/2010/main" val="84882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D20B09-E176-4B1E-A28E-95C086FF3A25}" type="slidenum">
              <a:rPr lang="zh-CN" altLang="en-US" smtClean="0"/>
              <a:t>1</a:t>
            </a:fld>
            <a:endParaRPr lang="zh-CN" altLang="en-US"/>
          </a:p>
        </p:txBody>
      </p:sp>
    </p:spTree>
    <p:extLst>
      <p:ext uri="{BB962C8B-B14F-4D97-AF65-F5344CB8AC3E}">
        <p14:creationId xmlns:p14="http://schemas.microsoft.com/office/powerpoint/2010/main" val="2909435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000000"/>
                </a:solidFill>
                <a:effectLst/>
                <a:latin typeface="system-ui"/>
              </a:rPr>
              <a:t>当</a:t>
            </a:r>
            <a:r>
              <a:rPr lang="en-US" altLang="zh-CN" b="0" i="0" dirty="0">
                <a:solidFill>
                  <a:srgbClr val="000000"/>
                </a:solidFill>
                <a:effectLst/>
                <a:latin typeface="system-ui"/>
              </a:rPr>
              <a:t>η&gt;4.604</a:t>
            </a:r>
            <a:r>
              <a:rPr lang="zh-CN" altLang="en-US" b="0" i="0" dirty="0">
                <a:solidFill>
                  <a:srgbClr val="000000"/>
                </a:solidFill>
                <a:effectLst/>
                <a:latin typeface="system-ui"/>
              </a:rPr>
              <a:t>的值较大时，可能会出现更高多重性的滑移（多重滑移状态）（</a:t>
            </a:r>
            <a:r>
              <a:rPr lang="en-US" altLang="zh-CN" b="0" i="0" dirty="0" err="1">
                <a:solidFill>
                  <a:srgbClr val="000000"/>
                </a:solidFill>
                <a:effectLst/>
                <a:latin typeface="system-ui"/>
              </a:rPr>
              <a:t>Medyanik</a:t>
            </a:r>
            <a:r>
              <a:rPr lang="zh-CN" altLang="en-US" b="0" i="0" dirty="0">
                <a:solidFill>
                  <a:srgbClr val="000000"/>
                </a:solidFill>
                <a:effectLst/>
                <a:latin typeface="system-ui"/>
              </a:rPr>
              <a:t>等人，</a:t>
            </a:r>
            <a:r>
              <a:rPr lang="en-US" altLang="zh-CN" b="0" i="0" dirty="0">
                <a:solidFill>
                  <a:srgbClr val="000000"/>
                </a:solidFill>
                <a:effectLst/>
                <a:latin typeface="system-ui"/>
              </a:rPr>
              <a:t>2006</a:t>
            </a:r>
            <a:r>
              <a:rPr lang="zh-CN" altLang="en-US" b="0" i="0" dirty="0">
                <a:solidFill>
                  <a:srgbClr val="000000"/>
                </a:solidFill>
                <a:effectLst/>
                <a:latin typeface="system-ui"/>
              </a:rPr>
              <a:t>年）。需要注意的是，这是观测多次滑移的必要但不充分的条件，因为观测到的动力学也取决于阻尼系数</a:t>
            </a:r>
            <a:r>
              <a:rPr lang="en-US" altLang="zh-CN" b="0" i="0" dirty="0">
                <a:solidFill>
                  <a:srgbClr val="000000"/>
                </a:solidFill>
                <a:effectLst/>
                <a:latin typeface="system-ui"/>
              </a:rPr>
              <a:t>γ</a:t>
            </a:r>
            <a:r>
              <a:rPr lang="zh-CN" altLang="en-US" b="0" i="0" dirty="0">
                <a:solidFill>
                  <a:srgbClr val="000000"/>
                </a:solidFill>
                <a:effectLst/>
                <a:latin typeface="system-ui"/>
              </a:rPr>
              <a:t>。特别是，对于</a:t>
            </a:r>
            <a:r>
              <a:rPr lang="en-US" altLang="zh-CN" b="0" i="0" dirty="0">
                <a:solidFill>
                  <a:srgbClr val="000000"/>
                </a:solidFill>
                <a:effectLst/>
                <a:latin typeface="system-ui"/>
              </a:rPr>
              <a:t>η&gt;4.604</a:t>
            </a:r>
            <a:r>
              <a:rPr lang="zh-CN" altLang="en-US" b="0" i="0" dirty="0">
                <a:solidFill>
                  <a:srgbClr val="000000"/>
                </a:solidFill>
                <a:effectLst/>
                <a:latin typeface="system-ui"/>
              </a:rPr>
              <a:t>，可以区分过阻尼运动区</a:t>
            </a:r>
            <a:r>
              <a:rPr lang="en-US" altLang="zh-CN" b="0" i="0" dirty="0">
                <a:solidFill>
                  <a:srgbClr val="000000"/>
                </a:solidFill>
                <a:effectLst/>
                <a:latin typeface="system-ui"/>
              </a:rPr>
              <a:t>γ&gt;√U0/m 2π/a</a:t>
            </a:r>
            <a:r>
              <a:rPr lang="zh-CN" altLang="en-US" b="0" i="0" dirty="0">
                <a:solidFill>
                  <a:srgbClr val="000000"/>
                </a:solidFill>
                <a:effectLst/>
                <a:latin typeface="system-ui"/>
              </a:rPr>
              <a:t>和欠阻尼区</a:t>
            </a:r>
            <a:r>
              <a:rPr lang="en-US" altLang="zh-CN" b="0" i="0" dirty="0">
                <a:solidFill>
                  <a:srgbClr val="000000"/>
                </a:solidFill>
                <a:effectLst/>
                <a:latin typeface="system-ui"/>
              </a:rPr>
              <a:t>γ&lt;√U0/m 1π/a</a:t>
            </a:r>
            <a:r>
              <a:rPr lang="zh-CN" altLang="en-US" b="0" i="0" dirty="0">
                <a:solidFill>
                  <a:srgbClr val="000000"/>
                </a:solidFill>
                <a:effectLst/>
                <a:latin typeface="system-ui"/>
              </a:rPr>
              <a:t>，其中尖端在电势的最近邻极小值之间跳跃，其中尖端可能在多个晶格位置上进行多次滑移，甚至过冲电势</a:t>
            </a:r>
            <a:r>
              <a:rPr lang="en-US" altLang="zh-CN" b="0" i="0" dirty="0">
                <a:solidFill>
                  <a:srgbClr val="000000"/>
                </a:solidFill>
                <a:effectLst/>
                <a:latin typeface="system-ui"/>
              </a:rPr>
              <a:t>U</a:t>
            </a:r>
            <a:r>
              <a:rPr lang="zh-CN" altLang="en-US" b="0" i="0" dirty="0">
                <a:solidFill>
                  <a:srgbClr val="000000"/>
                </a:solidFill>
                <a:effectLst/>
                <a:latin typeface="system-ui"/>
              </a:rPr>
              <a:t>（</a:t>
            </a:r>
            <a:r>
              <a:rPr lang="en-US" altLang="zh-CN" b="0" i="0" dirty="0">
                <a:solidFill>
                  <a:srgbClr val="000000"/>
                </a:solidFill>
                <a:effectLst/>
                <a:latin typeface="system-ui"/>
              </a:rPr>
              <a:t>x</a:t>
            </a:r>
            <a:r>
              <a:rPr lang="zh-CN" altLang="en-US" b="0" i="0" dirty="0">
                <a:solidFill>
                  <a:srgbClr val="000000"/>
                </a:solidFill>
                <a:effectLst/>
                <a:latin typeface="system-ui"/>
              </a:rPr>
              <a:t>）的最低阱。在这种情况下，在粘滑振荡过程中达到的最小弹簧力是负的。</a:t>
            </a:r>
            <a:endParaRPr lang="en-US" altLang="zh-CN" b="0" i="0" dirty="0">
              <a:solidFill>
                <a:srgbClr val="000000"/>
              </a:solidFill>
              <a:effectLst/>
              <a:latin typeface="system-ui"/>
            </a:endParaRPr>
          </a:p>
          <a:p>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10</a:t>
            </a:fld>
            <a:endParaRPr lang="zh-CN" altLang="en-US"/>
          </a:p>
        </p:txBody>
      </p:sp>
    </p:spTree>
    <p:extLst>
      <p:ext uri="{BB962C8B-B14F-4D97-AF65-F5344CB8AC3E}">
        <p14:creationId xmlns:p14="http://schemas.microsoft.com/office/powerpoint/2010/main" val="1366304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0" i="0" dirty="0">
              <a:solidFill>
                <a:srgbClr val="000000"/>
              </a:solidFill>
              <a:effectLst/>
              <a:latin typeface="system-ui"/>
            </a:endParaRPr>
          </a:p>
          <a:p>
            <a:r>
              <a:rPr lang="zh-CN" altLang="en-US" b="0" i="0" dirty="0">
                <a:solidFill>
                  <a:srgbClr val="000000"/>
                </a:solidFill>
                <a:effectLst/>
                <a:latin typeface="system-ui"/>
              </a:rPr>
              <a:t>请注意，在有限温度下的真实系统中，热应力和耗散必须始终在绝热滑动的零速度极限中消失，在该极限中，粘滑不稳定性被热波动所占据。</a:t>
            </a:r>
            <a:endParaRPr lang="en-US" altLang="zh-CN" dirty="0"/>
          </a:p>
          <a:p>
            <a:endParaRPr lang="en-US" dirty="0"/>
          </a:p>
          <a:p>
            <a:br>
              <a:rPr lang="el-GR" altLang="zh-CN" b="0" i="0" dirty="0">
                <a:effectLst/>
                <a:latin typeface="Arial" panose="020B0604020202020204" pitchFamily="34" charset="0"/>
              </a:rPr>
            </a:br>
            <a:r>
              <a:rPr lang="el-GR" altLang="zh-CN" b="0" i="0" dirty="0">
                <a:effectLst/>
                <a:latin typeface="Arial" panose="020B0604020202020204" pitchFamily="34" charset="0"/>
              </a:rPr>
              <a:t>δ</a:t>
            </a:r>
            <a:r>
              <a:rPr lang="zh-CN" altLang="en-US" b="0" i="0" dirty="0">
                <a:effectLst/>
                <a:latin typeface="Arial" panose="020B0604020202020204" pitchFamily="34" charset="0"/>
              </a:rPr>
              <a:t>是</a:t>
            </a:r>
            <a:r>
              <a:rPr lang="en-US" altLang="zh-CN" b="0" i="0" dirty="0">
                <a:effectLst/>
                <a:latin typeface="Arial" panose="020B0604020202020204" pitchFamily="34" charset="0"/>
              </a:rPr>
              <a:t>v/a</a:t>
            </a:r>
            <a:r>
              <a:rPr lang="zh-CN" altLang="en-US" b="0" i="0" dirty="0">
                <a:effectLst/>
                <a:latin typeface="Arial" panose="020B0604020202020204" pitchFamily="34" charset="0"/>
              </a:rPr>
              <a:t>和</a:t>
            </a:r>
            <a:r>
              <a:rPr lang="en-US" altLang="zh-CN" b="0" i="0" dirty="0">
                <a:effectLst/>
                <a:latin typeface="Arial" panose="020B0604020202020204" pitchFamily="34" charset="0"/>
              </a:rPr>
              <a:t>w0exp(−U0/kB T)</a:t>
            </a:r>
            <a:r>
              <a:rPr lang="zh-CN" altLang="en-US" b="0" i="0" dirty="0">
                <a:effectLst/>
                <a:latin typeface="Arial" panose="020B0604020202020204" pitchFamily="34" charset="0"/>
              </a:rPr>
              <a:t>的比值</a:t>
            </a:r>
            <a:endParaRPr lang="en-US" altLang="zh-CN" b="0" i="0" dirty="0">
              <a:effectLst/>
              <a:latin typeface="Arial" panose="020B0604020202020204" pitchFamily="34" charset="0"/>
            </a:endParaRPr>
          </a:p>
          <a:p>
            <a:endParaRPr lang="en-US" b="0" i="0" dirty="0">
              <a:effectLst/>
              <a:latin typeface="Arial" panose="020B0604020202020204" pitchFamily="34" charset="0"/>
            </a:endParaRPr>
          </a:p>
          <a:p>
            <a:r>
              <a:rPr lang="da-DK" altLang="zh-CN" b="0" i="0" dirty="0">
                <a:effectLst/>
                <a:latin typeface="Arial" panose="020B0604020202020204" pitchFamily="34" charset="0"/>
              </a:rPr>
              <a:t>(Dudko et al., 2002; Krylov et al.,2005; Sang et al., 2001)</a:t>
            </a:r>
            <a:r>
              <a:rPr lang="zh-CN" altLang="en-US" b="0" i="0" dirty="0">
                <a:solidFill>
                  <a:srgbClr val="000000"/>
                </a:solidFill>
                <a:effectLst/>
                <a:latin typeface="system-ui"/>
              </a:rPr>
              <a:t>方程（</a:t>
            </a:r>
            <a:r>
              <a:rPr lang="en-US" altLang="zh-CN" b="0" i="0" dirty="0">
                <a:solidFill>
                  <a:srgbClr val="000000"/>
                </a:solidFill>
                <a:effectLst/>
                <a:latin typeface="system-ui"/>
              </a:rPr>
              <a:t>4</a:t>
            </a:r>
            <a:r>
              <a:rPr lang="zh-CN" altLang="en-US" b="0" i="0" dirty="0">
                <a:solidFill>
                  <a:srgbClr val="000000"/>
                </a:solidFill>
                <a:effectLst/>
                <a:latin typeface="system-ui"/>
              </a:rPr>
              <a:t>）描述了称为热润滑的慢摩擦状态（</a:t>
            </a:r>
            <a:r>
              <a:rPr lang="en-US" altLang="zh-CN" b="0" i="0" dirty="0">
                <a:solidFill>
                  <a:srgbClr val="000000"/>
                </a:solidFill>
                <a:effectLst/>
                <a:latin typeface="system-ui"/>
              </a:rPr>
              <a:t>Krylov et al.</a:t>
            </a:r>
            <a:r>
              <a:rPr lang="zh-CN" altLang="en-US" b="0" i="0" dirty="0">
                <a:solidFill>
                  <a:srgbClr val="000000"/>
                </a:solidFill>
                <a:effectLst/>
                <a:latin typeface="system-ui"/>
              </a:rPr>
              <a:t>，</a:t>
            </a:r>
            <a:r>
              <a:rPr lang="en-US" altLang="zh-CN" b="0" i="0" dirty="0">
                <a:solidFill>
                  <a:srgbClr val="000000"/>
                </a:solidFill>
                <a:effectLst/>
                <a:latin typeface="system-ui"/>
              </a:rPr>
              <a:t>2005</a:t>
            </a:r>
            <a:r>
              <a:rPr lang="zh-CN" altLang="en-US" b="0" i="0" dirty="0">
                <a:solidFill>
                  <a:srgbClr val="000000"/>
                </a:solidFill>
                <a:effectLst/>
                <a:latin typeface="system-ui"/>
              </a:rPr>
              <a:t>），对应于线性响应状态，而方程（</a:t>
            </a:r>
            <a:r>
              <a:rPr lang="en-US" altLang="zh-CN" b="0" i="0" dirty="0">
                <a:solidFill>
                  <a:srgbClr val="000000"/>
                </a:solidFill>
                <a:effectLst/>
                <a:latin typeface="system-ui"/>
              </a:rPr>
              <a:t>5</a:t>
            </a:r>
            <a:r>
              <a:rPr lang="zh-CN" altLang="en-US" b="0" i="0" dirty="0">
                <a:solidFill>
                  <a:srgbClr val="000000"/>
                </a:solidFill>
                <a:effectLst/>
                <a:latin typeface="system-ui"/>
              </a:rPr>
              <a:t>）是假设热活化脱毛仍发生在无热不稳定点附近而导出的。</a:t>
            </a:r>
            <a:endParaRPr lang="en-US" altLang="zh-CN" b="0" i="0" dirty="0">
              <a:solidFill>
                <a:srgbClr val="000000"/>
              </a:solidFill>
              <a:effectLst/>
              <a:latin typeface="system-ui"/>
            </a:endParaRPr>
          </a:p>
          <a:p>
            <a:endParaRPr lang="en-US" altLang="zh-CN" b="0" i="0" dirty="0">
              <a:solidFill>
                <a:srgbClr val="000000"/>
              </a:solidFill>
              <a:effectLst/>
              <a:latin typeface="system-ui"/>
            </a:endParaRPr>
          </a:p>
          <a:p>
            <a:r>
              <a:rPr lang="zh-CN" altLang="en-US" b="0" i="0" dirty="0">
                <a:solidFill>
                  <a:srgbClr val="000000"/>
                </a:solidFill>
                <a:effectLst/>
                <a:latin typeface="system-ui"/>
              </a:rPr>
              <a:t>然而，在实验和数值模拟中，很难区分</a:t>
            </a:r>
            <a:r>
              <a:rPr lang="en-US" altLang="zh-CN" b="0" i="0" dirty="0">
                <a:solidFill>
                  <a:srgbClr val="000000"/>
                </a:solidFill>
                <a:effectLst/>
                <a:latin typeface="system-ui"/>
              </a:rPr>
              <a:t>[ln</a:t>
            </a:r>
            <a:r>
              <a:rPr lang="zh-CN" altLang="en-US" b="0" i="0" dirty="0">
                <a:solidFill>
                  <a:srgbClr val="000000"/>
                </a:solidFill>
                <a:effectLst/>
                <a:latin typeface="system-ui"/>
              </a:rPr>
              <a:t>（</a:t>
            </a:r>
            <a:r>
              <a:rPr lang="en-US" altLang="zh-CN" b="0" i="0" dirty="0">
                <a:solidFill>
                  <a:srgbClr val="000000"/>
                </a:solidFill>
                <a:effectLst/>
                <a:latin typeface="system-ui"/>
              </a:rPr>
              <a:t>v</a:t>
            </a:r>
            <a:r>
              <a:rPr lang="zh-CN" altLang="en-US" b="0" i="0" dirty="0">
                <a:solidFill>
                  <a:srgbClr val="000000"/>
                </a:solidFill>
                <a:effectLst/>
                <a:latin typeface="system-ui"/>
              </a:rPr>
              <a:t>）</a:t>
            </a:r>
            <a:r>
              <a:rPr lang="en-US" altLang="zh-CN" b="0" i="0" dirty="0">
                <a:solidFill>
                  <a:srgbClr val="000000"/>
                </a:solidFill>
                <a:effectLst/>
                <a:latin typeface="system-ui"/>
              </a:rPr>
              <a:t>]2/3</a:t>
            </a:r>
            <a:r>
              <a:rPr lang="zh-CN" altLang="en-US" b="0" i="0" dirty="0">
                <a:solidFill>
                  <a:srgbClr val="000000"/>
                </a:solidFill>
                <a:effectLst/>
                <a:latin typeface="system-ui"/>
              </a:rPr>
              <a:t>和简单的</a:t>
            </a:r>
            <a:r>
              <a:rPr lang="en-US" altLang="zh-CN" b="0" i="0" dirty="0">
                <a:solidFill>
                  <a:srgbClr val="000000"/>
                </a:solidFill>
                <a:effectLst/>
                <a:latin typeface="system-ui"/>
              </a:rPr>
              <a:t>ln</a:t>
            </a:r>
            <a:r>
              <a:rPr lang="zh-CN" altLang="en-US" b="0" i="0" dirty="0">
                <a:solidFill>
                  <a:srgbClr val="000000"/>
                </a:solidFill>
                <a:effectLst/>
                <a:latin typeface="system-ui"/>
              </a:rPr>
              <a:t>（</a:t>
            </a:r>
            <a:r>
              <a:rPr lang="en-US" altLang="zh-CN" b="0" i="0" dirty="0">
                <a:solidFill>
                  <a:srgbClr val="000000"/>
                </a:solidFill>
                <a:effectLst/>
                <a:latin typeface="system-ui"/>
              </a:rPr>
              <a:t>v</a:t>
            </a:r>
            <a:r>
              <a:rPr lang="zh-CN" altLang="en-US" b="0" i="0" dirty="0">
                <a:solidFill>
                  <a:srgbClr val="000000"/>
                </a:solidFill>
                <a:effectLst/>
                <a:latin typeface="system-ui"/>
              </a:rPr>
              <a:t>）行为（</a:t>
            </a:r>
            <a:r>
              <a:rPr lang="en-US" altLang="zh-CN" b="0" i="0" dirty="0" err="1">
                <a:solidFill>
                  <a:srgbClr val="000000"/>
                </a:solidFill>
                <a:effectLst/>
                <a:latin typeface="system-ui"/>
              </a:rPr>
              <a:t>Müuser</a:t>
            </a:r>
            <a:r>
              <a:rPr lang="zh-CN" altLang="en-US" b="0" i="0" dirty="0">
                <a:solidFill>
                  <a:srgbClr val="000000"/>
                </a:solidFill>
                <a:effectLst/>
                <a:latin typeface="system-ui"/>
              </a:rPr>
              <a:t>，</a:t>
            </a:r>
            <a:r>
              <a:rPr lang="en-US" altLang="zh-CN" b="0" i="0" dirty="0">
                <a:solidFill>
                  <a:srgbClr val="000000"/>
                </a:solidFill>
                <a:effectLst/>
                <a:latin typeface="system-ui"/>
              </a:rPr>
              <a:t>2011</a:t>
            </a:r>
            <a:r>
              <a:rPr lang="zh-CN" altLang="en-US" b="0" i="0" dirty="0">
                <a:solidFill>
                  <a:srgbClr val="000000"/>
                </a:solidFill>
                <a:effectLst/>
                <a:latin typeface="system-ui"/>
              </a:rPr>
              <a:t>）。对数（或</a:t>
            </a:r>
            <a:r>
              <a:rPr lang="en-US" altLang="zh-CN" b="0" i="0" dirty="0">
                <a:solidFill>
                  <a:srgbClr val="000000"/>
                </a:solidFill>
                <a:effectLst/>
                <a:latin typeface="system-ui"/>
              </a:rPr>
              <a:t>[ln</a:t>
            </a:r>
            <a:r>
              <a:rPr lang="zh-CN" altLang="en-US" b="0" i="0" dirty="0">
                <a:solidFill>
                  <a:srgbClr val="000000"/>
                </a:solidFill>
                <a:effectLst/>
                <a:latin typeface="system-ui"/>
              </a:rPr>
              <a:t>（</a:t>
            </a:r>
            <a:r>
              <a:rPr lang="en-US" altLang="zh-CN" b="0" i="0" dirty="0">
                <a:solidFill>
                  <a:srgbClr val="000000"/>
                </a:solidFill>
                <a:effectLst/>
                <a:latin typeface="system-ui"/>
              </a:rPr>
              <a:t>v</a:t>
            </a:r>
            <a:r>
              <a:rPr lang="zh-CN" altLang="en-US" b="0" i="0" dirty="0">
                <a:solidFill>
                  <a:srgbClr val="000000"/>
                </a:solidFill>
                <a:effectLst/>
                <a:latin typeface="system-ui"/>
              </a:rPr>
              <a:t>）</a:t>
            </a:r>
            <a:r>
              <a:rPr lang="en-US" altLang="zh-CN" b="0" i="0" dirty="0">
                <a:solidFill>
                  <a:srgbClr val="000000"/>
                </a:solidFill>
                <a:effectLst/>
                <a:latin typeface="system-ui"/>
              </a:rPr>
              <a:t>]2/3</a:t>
            </a:r>
            <a:r>
              <a:rPr lang="zh-CN" altLang="en-US" b="0" i="0" dirty="0">
                <a:solidFill>
                  <a:srgbClr val="000000"/>
                </a:solidFill>
                <a:effectLst/>
                <a:latin typeface="system-ui"/>
              </a:rPr>
              <a:t>）状态往往会持续几十年，直到</a:t>
            </a:r>
            <a:r>
              <a:rPr lang="en-US" altLang="zh-CN" b="0" i="0" dirty="0">
                <a:solidFill>
                  <a:srgbClr val="000000"/>
                </a:solidFill>
                <a:effectLst/>
                <a:latin typeface="system-ui"/>
              </a:rPr>
              <a:t>v</a:t>
            </a:r>
            <a:r>
              <a:rPr lang="zh-CN" altLang="en-US" b="0" i="0" dirty="0">
                <a:solidFill>
                  <a:srgbClr val="000000"/>
                </a:solidFill>
                <a:effectLst/>
                <a:latin typeface="system-ui"/>
              </a:rPr>
              <a:t>变得如此之大，以至于惯性或粘性效应开始产生。在单分子脱粘实验中也发现了平均断裂力的</a:t>
            </a:r>
            <a:r>
              <a:rPr lang="en-US" altLang="zh-CN" b="0" i="0" dirty="0">
                <a:solidFill>
                  <a:srgbClr val="000000"/>
                </a:solidFill>
                <a:effectLst/>
                <a:latin typeface="system-ui"/>
              </a:rPr>
              <a:t>[ln</a:t>
            </a:r>
            <a:r>
              <a:rPr lang="zh-CN" altLang="en-US" b="0" i="0" dirty="0">
                <a:solidFill>
                  <a:srgbClr val="000000"/>
                </a:solidFill>
                <a:effectLst/>
                <a:latin typeface="system-ui"/>
              </a:rPr>
              <a:t>（</a:t>
            </a:r>
            <a:r>
              <a:rPr lang="en-US" altLang="zh-CN" b="0" i="0" dirty="0">
                <a:solidFill>
                  <a:srgbClr val="000000"/>
                </a:solidFill>
                <a:effectLst/>
                <a:latin typeface="system-ui"/>
              </a:rPr>
              <a:t>v</a:t>
            </a:r>
            <a:r>
              <a:rPr lang="zh-CN" altLang="en-US" b="0" i="0" dirty="0">
                <a:solidFill>
                  <a:srgbClr val="000000"/>
                </a:solidFill>
                <a:effectLst/>
                <a:latin typeface="system-ui"/>
              </a:rPr>
              <a:t>）</a:t>
            </a:r>
            <a:r>
              <a:rPr lang="en-US" altLang="zh-CN" b="0" i="0" dirty="0">
                <a:solidFill>
                  <a:srgbClr val="000000"/>
                </a:solidFill>
                <a:effectLst/>
                <a:latin typeface="system-ui"/>
              </a:rPr>
              <a:t>]2/3</a:t>
            </a:r>
            <a:r>
              <a:rPr lang="zh-CN" altLang="en-US" b="0" i="0" dirty="0">
                <a:solidFill>
                  <a:srgbClr val="000000"/>
                </a:solidFill>
                <a:effectLst/>
                <a:latin typeface="system-ui"/>
              </a:rPr>
              <a:t>依赖性，在该实验中，通过施加与时间相关的力来探测复杂生物分子的能量景观（</a:t>
            </a:r>
            <a:r>
              <a:rPr lang="en-US" altLang="zh-CN" b="0" i="0" dirty="0" err="1">
                <a:solidFill>
                  <a:srgbClr val="000000"/>
                </a:solidFill>
                <a:effectLst/>
                <a:latin typeface="system-ui"/>
              </a:rPr>
              <a:t>Dudko</a:t>
            </a:r>
            <a:r>
              <a:rPr lang="zh-CN" altLang="en-US" b="0" i="0" dirty="0">
                <a:solidFill>
                  <a:srgbClr val="000000"/>
                </a:solidFill>
                <a:effectLst/>
                <a:latin typeface="system-ui"/>
              </a:rPr>
              <a:t>等人，</a:t>
            </a:r>
            <a:r>
              <a:rPr lang="en-US" altLang="zh-CN" b="0" i="0" dirty="0">
                <a:solidFill>
                  <a:srgbClr val="000000"/>
                </a:solidFill>
                <a:effectLst/>
                <a:latin typeface="system-ui"/>
              </a:rPr>
              <a:t>2003</a:t>
            </a:r>
            <a:r>
              <a:rPr lang="zh-CN" altLang="en-US" b="0" i="0" dirty="0">
                <a:solidFill>
                  <a:srgbClr val="000000"/>
                </a:solidFill>
                <a:effectLst/>
                <a:latin typeface="system-ui"/>
              </a:rPr>
              <a:t>）。上述理论框架已经阐明了单晶表面上的许多</a:t>
            </a:r>
            <a:r>
              <a:rPr lang="en-US" altLang="zh-CN" b="0" i="0" dirty="0">
                <a:solidFill>
                  <a:srgbClr val="000000"/>
                </a:solidFill>
                <a:effectLst/>
                <a:latin typeface="system-ui"/>
              </a:rPr>
              <a:t>FFM</a:t>
            </a:r>
            <a:r>
              <a:rPr lang="zh-CN" altLang="en-US" b="0" i="0" dirty="0">
                <a:solidFill>
                  <a:srgbClr val="000000"/>
                </a:solidFill>
                <a:effectLst/>
                <a:latin typeface="system-ui"/>
              </a:rPr>
              <a:t>实验结果（</a:t>
            </a:r>
            <a:r>
              <a:rPr lang="en-US" altLang="zh-CN" b="0" i="0" dirty="0" err="1">
                <a:solidFill>
                  <a:srgbClr val="000000"/>
                </a:solidFill>
                <a:effectLst/>
                <a:latin typeface="system-ui"/>
              </a:rPr>
              <a:t>Gnecco</a:t>
            </a:r>
            <a:r>
              <a:rPr lang="zh-CN" altLang="en-US" b="0" i="0" dirty="0">
                <a:solidFill>
                  <a:srgbClr val="000000"/>
                </a:solidFill>
                <a:effectLst/>
                <a:latin typeface="system-ui"/>
              </a:rPr>
              <a:t>等人，</a:t>
            </a:r>
            <a:r>
              <a:rPr lang="en-US" altLang="zh-CN" b="0" i="0" dirty="0">
                <a:solidFill>
                  <a:srgbClr val="000000"/>
                </a:solidFill>
                <a:effectLst/>
                <a:latin typeface="system-ui"/>
              </a:rPr>
              <a:t>2000</a:t>
            </a:r>
            <a:r>
              <a:rPr lang="zh-CN" altLang="en-US" b="0" i="0" dirty="0">
                <a:solidFill>
                  <a:srgbClr val="000000"/>
                </a:solidFill>
                <a:effectLst/>
                <a:latin typeface="system-ui"/>
              </a:rPr>
              <a:t>年；</a:t>
            </a:r>
            <a:r>
              <a:rPr lang="en-US" altLang="zh-CN" b="0" i="0" dirty="0" err="1">
                <a:solidFill>
                  <a:srgbClr val="000000"/>
                </a:solidFill>
                <a:effectLst/>
                <a:latin typeface="system-ui"/>
              </a:rPr>
              <a:t>Riedo</a:t>
            </a:r>
            <a:r>
              <a:rPr lang="zh-CN" altLang="en-US" b="0" i="0" dirty="0">
                <a:solidFill>
                  <a:srgbClr val="000000"/>
                </a:solidFill>
                <a:effectLst/>
                <a:latin typeface="system-ui"/>
              </a:rPr>
              <a:t>等人，</a:t>
            </a:r>
            <a:r>
              <a:rPr lang="en-US" altLang="zh-CN" b="0" i="0" dirty="0">
                <a:solidFill>
                  <a:srgbClr val="000000"/>
                </a:solidFill>
                <a:effectLst/>
                <a:latin typeface="system-ui"/>
              </a:rPr>
              <a:t>2003</a:t>
            </a:r>
            <a:r>
              <a:rPr lang="zh-CN" altLang="en-US" b="0" i="0" dirty="0">
                <a:solidFill>
                  <a:srgbClr val="000000"/>
                </a:solidFill>
                <a:effectLst/>
                <a:latin typeface="system-ui"/>
              </a:rPr>
              <a:t>年；</a:t>
            </a:r>
            <a:r>
              <a:rPr lang="en-US" altLang="zh-CN" b="0" i="0" dirty="0">
                <a:solidFill>
                  <a:srgbClr val="000000"/>
                </a:solidFill>
                <a:effectLst/>
                <a:latin typeface="system-ui"/>
              </a:rPr>
              <a:t>Stills</a:t>
            </a:r>
            <a:r>
              <a:rPr lang="zh-CN" altLang="en-US" b="0" i="0" dirty="0">
                <a:solidFill>
                  <a:srgbClr val="000000"/>
                </a:solidFill>
                <a:effectLst/>
                <a:latin typeface="system-ui"/>
              </a:rPr>
              <a:t>和</a:t>
            </a:r>
            <a:r>
              <a:rPr lang="en-US" altLang="zh-CN" b="0" i="0" dirty="0" err="1">
                <a:solidFill>
                  <a:srgbClr val="000000"/>
                </a:solidFill>
                <a:effectLst/>
                <a:latin typeface="system-ui"/>
              </a:rPr>
              <a:t>Overney</a:t>
            </a:r>
            <a:r>
              <a:rPr lang="zh-CN" altLang="en-US" b="0" i="0" dirty="0">
                <a:solidFill>
                  <a:srgbClr val="000000"/>
                </a:solidFill>
                <a:effectLst/>
                <a:latin typeface="system-ui"/>
              </a:rPr>
              <a:t>，</a:t>
            </a:r>
            <a:r>
              <a:rPr lang="en-US" altLang="zh-CN" b="0" i="0" dirty="0">
                <a:solidFill>
                  <a:srgbClr val="000000"/>
                </a:solidFill>
                <a:effectLst/>
                <a:latin typeface="system-ui"/>
              </a:rPr>
              <a:t>2003</a:t>
            </a:r>
            <a:r>
              <a:rPr lang="zh-CN" altLang="en-US" b="0" i="0" dirty="0">
                <a:solidFill>
                  <a:srgbClr val="000000"/>
                </a:solidFill>
                <a:effectLst/>
                <a:latin typeface="system-ui"/>
              </a:rPr>
              <a:t>年）。此外，测量摩擦力的统计分布，以匹配</a:t>
            </a:r>
            <a:r>
              <a:rPr lang="en-US" altLang="zh-CN" b="0" i="0" dirty="0">
                <a:solidFill>
                  <a:srgbClr val="000000"/>
                </a:solidFill>
                <a:effectLst/>
                <a:latin typeface="system-ui"/>
              </a:rPr>
              <a:t>PT</a:t>
            </a:r>
            <a:r>
              <a:rPr lang="zh-CN" altLang="en-US" b="0" i="0" dirty="0">
                <a:solidFill>
                  <a:srgbClr val="000000"/>
                </a:solidFill>
                <a:effectLst/>
                <a:latin typeface="system-ui"/>
              </a:rPr>
              <a:t>模型的预测（</a:t>
            </a:r>
            <a:r>
              <a:rPr lang="en-US" altLang="zh-CN" b="0" i="0" dirty="0" err="1">
                <a:solidFill>
                  <a:srgbClr val="000000"/>
                </a:solidFill>
                <a:effectLst/>
                <a:latin typeface="system-ui"/>
              </a:rPr>
              <a:t>Schirmeisen</a:t>
            </a:r>
            <a:r>
              <a:rPr lang="zh-CN" altLang="en-US" b="0" i="0" dirty="0">
                <a:solidFill>
                  <a:srgbClr val="000000"/>
                </a:solidFill>
                <a:effectLst/>
                <a:latin typeface="system-ui"/>
              </a:rPr>
              <a:t>等人，</a:t>
            </a:r>
            <a:r>
              <a:rPr lang="en-US" altLang="zh-CN" b="0" i="0" dirty="0">
                <a:solidFill>
                  <a:srgbClr val="000000"/>
                </a:solidFill>
                <a:effectLst/>
                <a:latin typeface="system-ui"/>
              </a:rPr>
              <a:t>2005</a:t>
            </a:r>
            <a:r>
              <a:rPr lang="zh-CN" altLang="en-US" b="0" i="0" dirty="0">
                <a:solidFill>
                  <a:srgbClr val="000000"/>
                </a:solidFill>
                <a:effectLst/>
                <a:latin typeface="system-ui"/>
              </a:rPr>
              <a:t>）。这些结果提供了强有力的证据，证明</a:t>
            </a:r>
            <a:r>
              <a:rPr lang="en-US" altLang="zh-CN" b="0" i="0" dirty="0">
                <a:solidFill>
                  <a:srgbClr val="000000"/>
                </a:solidFill>
                <a:effectLst/>
                <a:latin typeface="system-ui"/>
              </a:rPr>
              <a:t>FFM</a:t>
            </a:r>
            <a:r>
              <a:rPr lang="zh-CN" altLang="en-US" b="0" i="0" dirty="0">
                <a:solidFill>
                  <a:srgbClr val="000000"/>
                </a:solidFill>
                <a:effectLst/>
                <a:latin typeface="system-ui"/>
              </a:rPr>
              <a:t>中的原子粘滑可归因于</a:t>
            </a:r>
            <a:r>
              <a:rPr lang="en-US" altLang="zh-CN" b="0" i="0" dirty="0">
                <a:solidFill>
                  <a:srgbClr val="000000"/>
                </a:solidFill>
                <a:effectLst/>
                <a:latin typeface="system-ui"/>
              </a:rPr>
              <a:t>PT</a:t>
            </a:r>
            <a:r>
              <a:rPr lang="zh-CN" altLang="en-US" b="0" i="0" dirty="0">
                <a:solidFill>
                  <a:srgbClr val="000000"/>
                </a:solidFill>
                <a:effectLst/>
                <a:latin typeface="system-ui"/>
              </a:rPr>
              <a:t>模型所描述的局部最小值之外的热激活滑。只有在足够低的速度下，才能在</a:t>
            </a:r>
            <a:r>
              <a:rPr lang="en-US" altLang="zh-CN" b="0" i="0" dirty="0">
                <a:solidFill>
                  <a:srgbClr val="000000"/>
                </a:solidFill>
                <a:effectLst/>
                <a:latin typeface="system-ui"/>
              </a:rPr>
              <a:t>MD</a:t>
            </a:r>
            <a:r>
              <a:rPr lang="zh-CN" altLang="en-US" b="0" i="0" dirty="0">
                <a:solidFill>
                  <a:srgbClr val="000000"/>
                </a:solidFill>
                <a:effectLst/>
                <a:latin typeface="system-ui"/>
              </a:rPr>
              <a:t>中看到热激活的粘滑摩擦，到目前为止，这只能通过加速</a:t>
            </a:r>
            <a:r>
              <a:rPr lang="en-US" altLang="zh-CN" b="0" i="0" dirty="0">
                <a:solidFill>
                  <a:srgbClr val="000000"/>
                </a:solidFill>
                <a:effectLst/>
                <a:latin typeface="system-ui"/>
              </a:rPr>
              <a:t>MD</a:t>
            </a:r>
            <a:r>
              <a:rPr lang="zh-CN" altLang="en-US" b="0" i="0" dirty="0">
                <a:solidFill>
                  <a:srgbClr val="000000"/>
                </a:solidFill>
                <a:effectLst/>
                <a:latin typeface="system-ui"/>
              </a:rPr>
              <a:t>来实现（</a:t>
            </a:r>
            <a:r>
              <a:rPr lang="en-US" altLang="zh-CN" b="0" i="0" dirty="0">
                <a:solidFill>
                  <a:srgbClr val="000000"/>
                </a:solidFill>
                <a:effectLst/>
                <a:latin typeface="system-ui"/>
              </a:rPr>
              <a:t>Li</a:t>
            </a:r>
            <a:r>
              <a:rPr lang="zh-CN" altLang="en-US" b="0" i="0" dirty="0">
                <a:solidFill>
                  <a:srgbClr val="000000"/>
                </a:solidFill>
                <a:effectLst/>
                <a:latin typeface="system-ui"/>
              </a:rPr>
              <a:t>等人，</a:t>
            </a:r>
            <a:r>
              <a:rPr lang="en-US" altLang="zh-CN" b="0" i="0" dirty="0">
                <a:solidFill>
                  <a:srgbClr val="000000"/>
                </a:solidFill>
                <a:effectLst/>
                <a:latin typeface="system-ui"/>
              </a:rPr>
              <a:t>2011a</a:t>
            </a:r>
            <a:r>
              <a:rPr lang="zh-CN" altLang="en-US" b="0" i="0" dirty="0">
                <a:solidFill>
                  <a:srgbClr val="000000"/>
                </a:solidFill>
                <a:effectLst/>
                <a:latin typeface="system-ui"/>
              </a:rPr>
              <a:t>）。在较高的速度下，摩擦主要由耗散的非热动力学过程决定，这些过程对应于一种基本上不同的滑动状态。这严重限制了</a:t>
            </a:r>
            <a:r>
              <a:rPr lang="en-US" altLang="zh-CN" b="0" i="0" dirty="0">
                <a:solidFill>
                  <a:srgbClr val="000000"/>
                </a:solidFill>
                <a:effectLst/>
                <a:latin typeface="system-ui"/>
              </a:rPr>
              <a:t>PT</a:t>
            </a:r>
            <a:r>
              <a:rPr lang="zh-CN" altLang="en-US" b="0" i="0" dirty="0">
                <a:solidFill>
                  <a:srgbClr val="000000"/>
                </a:solidFill>
                <a:effectLst/>
                <a:latin typeface="system-ui"/>
              </a:rPr>
              <a:t>模型与</a:t>
            </a:r>
            <a:r>
              <a:rPr lang="en-US" altLang="zh-CN" b="0" i="0" dirty="0">
                <a:solidFill>
                  <a:srgbClr val="000000"/>
                </a:solidFill>
                <a:effectLst/>
                <a:latin typeface="system-ui"/>
              </a:rPr>
              <a:t>MD</a:t>
            </a:r>
            <a:r>
              <a:rPr lang="zh-CN" altLang="en-US" b="0" i="0" dirty="0">
                <a:solidFill>
                  <a:srgbClr val="000000"/>
                </a:solidFill>
                <a:effectLst/>
                <a:latin typeface="system-ui"/>
              </a:rPr>
              <a:t>模拟比较的有效性。方程（</a:t>
            </a:r>
            <a:r>
              <a:rPr lang="en-US" altLang="zh-CN" b="0" i="0" dirty="0">
                <a:solidFill>
                  <a:srgbClr val="000000"/>
                </a:solidFill>
                <a:effectLst/>
                <a:latin typeface="system-ui"/>
              </a:rPr>
              <a:t>4</a:t>
            </a:r>
            <a:r>
              <a:rPr lang="zh-CN" altLang="en-US" b="0" i="0" dirty="0">
                <a:solidFill>
                  <a:srgbClr val="000000"/>
                </a:solidFill>
                <a:effectLst/>
                <a:latin typeface="system-ui"/>
              </a:rPr>
              <a:t>）和（</a:t>
            </a:r>
            <a:r>
              <a:rPr lang="en-US" altLang="zh-CN" b="0" i="0" dirty="0">
                <a:solidFill>
                  <a:srgbClr val="000000"/>
                </a:solidFill>
                <a:effectLst/>
                <a:latin typeface="system-ui"/>
              </a:rPr>
              <a:t>5</a:t>
            </a:r>
            <a:r>
              <a:rPr lang="zh-CN" altLang="en-US" b="0" i="0" dirty="0">
                <a:solidFill>
                  <a:srgbClr val="000000"/>
                </a:solidFill>
                <a:effectLst/>
                <a:latin typeface="system-ui"/>
              </a:rPr>
              <a:t>）还预测，动摩擦应随着温度的升高而减小（</a:t>
            </a:r>
            <a:r>
              <a:rPr lang="en-US" altLang="zh-CN" b="0" i="0" dirty="0" err="1">
                <a:solidFill>
                  <a:srgbClr val="000000"/>
                </a:solidFill>
                <a:effectLst/>
                <a:latin typeface="system-ui"/>
              </a:rPr>
              <a:t>Dudko</a:t>
            </a:r>
            <a:r>
              <a:rPr lang="zh-CN" altLang="en-US" b="0" i="0" dirty="0">
                <a:solidFill>
                  <a:srgbClr val="000000"/>
                </a:solidFill>
                <a:effectLst/>
                <a:latin typeface="system-ui"/>
              </a:rPr>
              <a:t>等人，</a:t>
            </a:r>
            <a:r>
              <a:rPr lang="en-US" altLang="zh-CN" b="0" i="0" dirty="0">
                <a:solidFill>
                  <a:srgbClr val="000000"/>
                </a:solidFill>
                <a:effectLst/>
                <a:latin typeface="system-ui"/>
              </a:rPr>
              <a:t>2002</a:t>
            </a:r>
            <a:r>
              <a:rPr lang="zh-CN" altLang="en-US" b="0" i="0" dirty="0">
                <a:solidFill>
                  <a:srgbClr val="000000"/>
                </a:solidFill>
                <a:effectLst/>
                <a:latin typeface="system-ui"/>
              </a:rPr>
              <a:t>年；</a:t>
            </a:r>
            <a:r>
              <a:rPr lang="en-US" altLang="zh-CN" b="0" i="0" dirty="0">
                <a:solidFill>
                  <a:srgbClr val="000000"/>
                </a:solidFill>
                <a:effectLst/>
                <a:latin typeface="system-ui"/>
              </a:rPr>
              <a:t>Sang</a:t>
            </a:r>
            <a:r>
              <a:rPr lang="zh-CN" altLang="en-US" b="0" i="0" dirty="0">
                <a:solidFill>
                  <a:srgbClr val="000000"/>
                </a:solidFill>
                <a:effectLst/>
                <a:latin typeface="system-ui"/>
              </a:rPr>
              <a:t>等人，</a:t>
            </a:r>
            <a:r>
              <a:rPr lang="en-US" altLang="zh-CN" b="0" i="0" dirty="0">
                <a:solidFill>
                  <a:srgbClr val="000000"/>
                </a:solidFill>
                <a:effectLst/>
                <a:latin typeface="system-ui"/>
              </a:rPr>
              <a:t>2001</a:t>
            </a:r>
            <a:r>
              <a:rPr lang="zh-CN" altLang="en-US" b="0" i="0" dirty="0">
                <a:solidFill>
                  <a:srgbClr val="000000"/>
                </a:solidFill>
                <a:effectLst/>
                <a:latin typeface="system-ui"/>
              </a:rPr>
              <a:t>年；</a:t>
            </a:r>
            <a:r>
              <a:rPr lang="en-US" altLang="zh-CN" b="0" i="0" dirty="0">
                <a:solidFill>
                  <a:srgbClr val="000000"/>
                </a:solidFill>
                <a:effectLst/>
                <a:latin typeface="system-ui"/>
              </a:rPr>
              <a:t>Steiner</a:t>
            </a:r>
            <a:r>
              <a:rPr lang="zh-CN" altLang="en-US" b="0" i="0" dirty="0">
                <a:solidFill>
                  <a:srgbClr val="000000"/>
                </a:solidFill>
                <a:effectLst/>
                <a:latin typeface="system-ui"/>
              </a:rPr>
              <a:t>等人，</a:t>
            </a:r>
            <a:r>
              <a:rPr lang="en-US" altLang="zh-CN" b="0" i="0" dirty="0">
                <a:solidFill>
                  <a:srgbClr val="000000"/>
                </a:solidFill>
                <a:effectLst/>
                <a:latin typeface="system-ui"/>
              </a:rPr>
              <a:t>2009</a:t>
            </a:r>
            <a:r>
              <a:rPr lang="zh-CN" altLang="en-US" b="0" i="0" dirty="0">
                <a:solidFill>
                  <a:srgbClr val="000000"/>
                </a:solidFill>
                <a:effectLst/>
                <a:latin typeface="system-ui"/>
              </a:rPr>
              <a:t>年）。事实上，热激发有助于克服能量障碍，降低粘滑跳跃幅度，因此，如果没有其他表面或材料参数因温度而改变，纳米摩擦应随温度而降低（</a:t>
            </a:r>
            <a:r>
              <a:rPr lang="en-US" altLang="zh-CN" b="0" i="0" dirty="0" err="1">
                <a:solidFill>
                  <a:srgbClr val="000000"/>
                </a:solidFill>
                <a:effectLst/>
                <a:latin typeface="system-ui"/>
              </a:rPr>
              <a:t>Szlufarska</a:t>
            </a:r>
            <a:r>
              <a:rPr lang="zh-CN" altLang="en-US" b="0" i="0" dirty="0">
                <a:solidFill>
                  <a:srgbClr val="000000"/>
                </a:solidFill>
                <a:effectLst/>
                <a:latin typeface="system-ui"/>
              </a:rPr>
              <a:t>等人，</a:t>
            </a:r>
            <a:r>
              <a:rPr lang="en-US" altLang="zh-CN" b="0" i="0" dirty="0">
                <a:solidFill>
                  <a:srgbClr val="000000"/>
                </a:solidFill>
                <a:effectLst/>
                <a:latin typeface="system-ui"/>
              </a:rPr>
              <a:t>2008</a:t>
            </a:r>
            <a:r>
              <a:rPr lang="zh-CN" altLang="en-US" b="0" i="0" dirty="0">
                <a:solidFill>
                  <a:srgbClr val="000000"/>
                </a:solidFill>
                <a:effectLst/>
                <a:latin typeface="system-ui"/>
              </a:rPr>
              <a:t>）。到目前为止，大多数</a:t>
            </a:r>
            <a:r>
              <a:rPr lang="en-US" altLang="zh-CN" b="0" i="0" dirty="0">
                <a:solidFill>
                  <a:srgbClr val="000000"/>
                </a:solidFill>
                <a:effectLst/>
                <a:latin typeface="system-ui"/>
              </a:rPr>
              <a:t>FFM</a:t>
            </a:r>
            <a:r>
              <a:rPr lang="zh-CN" altLang="en-US" b="0" i="0" dirty="0">
                <a:solidFill>
                  <a:srgbClr val="000000"/>
                </a:solidFill>
                <a:effectLst/>
                <a:latin typeface="system-ui"/>
              </a:rPr>
              <a:t>测量都是在室温下进行的，因此纳米级摩擦的温度依赖性很少在实验工作中得到解决。</a:t>
            </a:r>
            <a:endParaRPr lang="en-US" altLang="zh-CN" b="0" i="0" dirty="0">
              <a:solidFill>
                <a:srgbClr val="000000"/>
              </a:solidFill>
              <a:effectLst/>
              <a:latin typeface="system-ui"/>
            </a:endParaRPr>
          </a:p>
          <a:p>
            <a:endParaRPr lang="en-US" altLang="zh-CN" b="0" i="0" dirty="0">
              <a:solidFill>
                <a:srgbClr val="000000"/>
              </a:solidFill>
              <a:effectLst/>
              <a:latin typeface="system-ui"/>
            </a:endParaRPr>
          </a:p>
          <a:p>
            <a:r>
              <a:rPr lang="zh-CN" altLang="en-US" b="0" i="0" dirty="0">
                <a:solidFill>
                  <a:srgbClr val="000000"/>
                </a:solidFill>
                <a:effectLst/>
                <a:latin typeface="system-ui"/>
              </a:rPr>
              <a:t>然而，最近的实验结果（</a:t>
            </a:r>
            <a:r>
              <a:rPr lang="en-US" altLang="zh-CN" b="0" i="0" dirty="0" err="1">
                <a:solidFill>
                  <a:srgbClr val="000000"/>
                </a:solidFill>
                <a:effectLst/>
                <a:latin typeface="system-ui"/>
              </a:rPr>
              <a:t>Barel</a:t>
            </a:r>
            <a:r>
              <a:rPr lang="zh-CN" altLang="en-US" b="0" i="0" dirty="0">
                <a:solidFill>
                  <a:srgbClr val="000000"/>
                </a:solidFill>
                <a:effectLst/>
                <a:latin typeface="system-ui"/>
              </a:rPr>
              <a:t>等人，</a:t>
            </a:r>
            <a:r>
              <a:rPr lang="en-US" altLang="zh-CN" b="0" i="0" dirty="0">
                <a:solidFill>
                  <a:srgbClr val="000000"/>
                </a:solidFill>
                <a:effectLst/>
                <a:latin typeface="system-ui"/>
              </a:rPr>
              <a:t>2010a</a:t>
            </a:r>
            <a:r>
              <a:rPr lang="zh-CN" altLang="en-US" b="0" i="0" dirty="0">
                <a:solidFill>
                  <a:srgbClr val="000000"/>
                </a:solidFill>
                <a:effectLst/>
                <a:latin typeface="system-ui"/>
              </a:rPr>
              <a:t>，</a:t>
            </a:r>
            <a:r>
              <a:rPr lang="en-US" altLang="zh-CN" b="0" i="0" dirty="0">
                <a:solidFill>
                  <a:srgbClr val="000000"/>
                </a:solidFill>
                <a:effectLst/>
                <a:latin typeface="system-ui"/>
              </a:rPr>
              <a:t>b</a:t>
            </a:r>
            <a:r>
              <a:rPr lang="zh-CN" altLang="en-US" b="0" i="0" dirty="0">
                <a:solidFill>
                  <a:srgbClr val="000000"/>
                </a:solidFill>
                <a:effectLst/>
                <a:latin typeface="system-ui"/>
              </a:rPr>
              <a:t>；</a:t>
            </a:r>
            <a:r>
              <a:rPr lang="en-US" altLang="zh-CN" b="0" i="0" dirty="0" err="1">
                <a:solidFill>
                  <a:srgbClr val="000000"/>
                </a:solidFill>
                <a:effectLst/>
                <a:latin typeface="system-ui"/>
              </a:rPr>
              <a:t>Schirmeisen</a:t>
            </a:r>
            <a:r>
              <a:rPr lang="zh-CN" altLang="en-US" b="0" i="0" dirty="0">
                <a:solidFill>
                  <a:srgbClr val="000000"/>
                </a:solidFill>
                <a:effectLst/>
                <a:latin typeface="system-ui"/>
              </a:rPr>
              <a:t>等人，</a:t>
            </a:r>
            <a:r>
              <a:rPr lang="en-US" altLang="zh-CN" b="0" i="0" dirty="0">
                <a:solidFill>
                  <a:srgbClr val="000000"/>
                </a:solidFill>
                <a:effectLst/>
                <a:latin typeface="system-ui"/>
              </a:rPr>
              <a:t>2006</a:t>
            </a:r>
            <a:r>
              <a:rPr lang="zh-CN" altLang="en-US" b="0" i="0" dirty="0">
                <a:solidFill>
                  <a:srgbClr val="000000"/>
                </a:solidFill>
                <a:effectLst/>
                <a:latin typeface="system-ui"/>
              </a:rPr>
              <a:t>年；</a:t>
            </a:r>
            <a:r>
              <a:rPr lang="en-US" altLang="zh-CN" b="0" i="0" dirty="0">
                <a:solidFill>
                  <a:srgbClr val="000000"/>
                </a:solidFill>
                <a:effectLst/>
                <a:latin typeface="system-ui"/>
              </a:rPr>
              <a:t>Zhao</a:t>
            </a:r>
            <a:r>
              <a:rPr lang="zh-CN" altLang="en-US" b="0" i="0" dirty="0">
                <a:solidFill>
                  <a:srgbClr val="000000"/>
                </a:solidFill>
                <a:effectLst/>
                <a:latin typeface="system-ui"/>
              </a:rPr>
              <a:t>等人，</a:t>
            </a:r>
            <a:r>
              <a:rPr lang="en-US" altLang="zh-CN" b="0" i="0" dirty="0">
                <a:solidFill>
                  <a:srgbClr val="000000"/>
                </a:solidFill>
                <a:effectLst/>
                <a:latin typeface="system-ui"/>
              </a:rPr>
              <a:t>2009</a:t>
            </a:r>
            <a:r>
              <a:rPr lang="zh-CN" altLang="en-US" b="0" i="0" dirty="0">
                <a:solidFill>
                  <a:srgbClr val="000000"/>
                </a:solidFill>
                <a:effectLst/>
                <a:latin typeface="system-ui"/>
              </a:rPr>
              <a:t>年）强烈不同意方程的预测。（</a:t>
            </a:r>
            <a:r>
              <a:rPr lang="en-US" altLang="zh-CN" b="0" i="0" dirty="0">
                <a:solidFill>
                  <a:srgbClr val="000000"/>
                </a:solidFill>
                <a:effectLst/>
                <a:latin typeface="system-ui"/>
              </a:rPr>
              <a:t>4</a:t>
            </a:r>
            <a:r>
              <a:rPr lang="zh-CN" altLang="en-US" b="0" i="0" dirty="0">
                <a:solidFill>
                  <a:srgbClr val="000000"/>
                </a:solidFill>
                <a:effectLst/>
                <a:latin typeface="system-ui"/>
              </a:rPr>
              <a:t>）和（</a:t>
            </a:r>
            <a:r>
              <a:rPr lang="en-US" altLang="zh-CN" b="0" i="0" dirty="0">
                <a:solidFill>
                  <a:srgbClr val="000000"/>
                </a:solidFill>
                <a:effectLst/>
                <a:latin typeface="system-ui"/>
              </a:rPr>
              <a:t>5</a:t>
            </a:r>
            <a:r>
              <a:rPr lang="zh-CN" altLang="en-US" b="0" i="0" dirty="0">
                <a:solidFill>
                  <a:srgbClr val="000000"/>
                </a:solidFill>
                <a:effectLst/>
                <a:latin typeface="system-ui"/>
              </a:rPr>
              <a:t>）。对于不同类别的材料，包括非晶态、晶态和层状表面，摩擦力在低温下表现出峰值。这种影响可以在</a:t>
            </a:r>
            <a:r>
              <a:rPr lang="en-US" altLang="zh-CN" b="0" i="0" dirty="0">
                <a:solidFill>
                  <a:srgbClr val="000000"/>
                </a:solidFill>
                <a:effectLst/>
                <a:latin typeface="system-ui"/>
              </a:rPr>
              <a:t>PT</a:t>
            </a:r>
            <a:r>
              <a:rPr lang="zh-CN" altLang="en-US" b="0" i="0" dirty="0">
                <a:solidFill>
                  <a:srgbClr val="000000"/>
                </a:solidFill>
                <a:effectLst/>
                <a:latin typeface="system-ui"/>
              </a:rPr>
              <a:t>模型中解释吗？最近对热</a:t>
            </a:r>
            <a:r>
              <a:rPr lang="en-US" altLang="zh-CN" b="0" i="0" dirty="0">
                <a:solidFill>
                  <a:srgbClr val="000000"/>
                </a:solidFill>
                <a:effectLst/>
                <a:latin typeface="system-ui"/>
              </a:rPr>
              <a:t>PT</a:t>
            </a:r>
            <a:r>
              <a:rPr lang="zh-CN" altLang="en-US" b="0" i="0" dirty="0">
                <a:solidFill>
                  <a:srgbClr val="000000"/>
                </a:solidFill>
                <a:effectLst/>
                <a:latin typeface="system-ui"/>
              </a:rPr>
              <a:t>模型的分析（</a:t>
            </a:r>
            <a:r>
              <a:rPr lang="en-US" altLang="zh-CN" b="0" i="0" dirty="0">
                <a:solidFill>
                  <a:srgbClr val="000000"/>
                </a:solidFill>
                <a:effectLst/>
                <a:latin typeface="system-ui"/>
              </a:rPr>
              <a:t>Fajardo</a:t>
            </a:r>
            <a:r>
              <a:rPr lang="zh-CN" altLang="en-US" b="0" i="0" dirty="0">
                <a:solidFill>
                  <a:srgbClr val="000000"/>
                </a:solidFill>
                <a:effectLst/>
                <a:latin typeface="system-ui"/>
              </a:rPr>
              <a:t>和</a:t>
            </a:r>
            <a:r>
              <a:rPr lang="en-US" altLang="zh-CN" b="0" i="0" dirty="0" err="1">
                <a:solidFill>
                  <a:srgbClr val="000000"/>
                </a:solidFill>
                <a:effectLst/>
                <a:latin typeface="system-ui"/>
              </a:rPr>
              <a:t>Mazo</a:t>
            </a:r>
            <a:r>
              <a:rPr lang="zh-CN" altLang="en-US" b="0" i="0" dirty="0">
                <a:solidFill>
                  <a:srgbClr val="000000"/>
                </a:solidFill>
                <a:effectLst/>
                <a:latin typeface="system-ui"/>
              </a:rPr>
              <a:t>，</a:t>
            </a:r>
            <a:r>
              <a:rPr lang="en-US" altLang="zh-CN" b="0" i="0" dirty="0">
                <a:solidFill>
                  <a:srgbClr val="000000"/>
                </a:solidFill>
                <a:effectLst/>
                <a:latin typeface="system-ui"/>
              </a:rPr>
              <a:t>2010</a:t>
            </a:r>
            <a:r>
              <a:rPr lang="zh-CN" altLang="en-US" b="0" i="0" dirty="0">
                <a:solidFill>
                  <a:srgbClr val="000000"/>
                </a:solidFill>
                <a:effectLst/>
                <a:latin typeface="system-ui"/>
              </a:rPr>
              <a:t>；</a:t>
            </a:r>
            <a:r>
              <a:rPr lang="en-US" altLang="zh-CN" b="0" i="0" dirty="0" err="1">
                <a:solidFill>
                  <a:srgbClr val="000000"/>
                </a:solidFill>
                <a:effectLst/>
                <a:latin typeface="system-ui"/>
              </a:rPr>
              <a:t>Tshiprut</a:t>
            </a:r>
            <a:r>
              <a:rPr lang="zh-CN" altLang="en-US" b="0" i="0" dirty="0">
                <a:solidFill>
                  <a:srgbClr val="000000"/>
                </a:solidFill>
                <a:effectLst/>
                <a:latin typeface="system-ui"/>
              </a:rPr>
              <a:t>等人，</a:t>
            </a:r>
            <a:r>
              <a:rPr lang="en-US" altLang="zh-CN" b="0" i="0" dirty="0">
                <a:solidFill>
                  <a:srgbClr val="000000"/>
                </a:solidFill>
                <a:effectLst/>
                <a:latin typeface="system-ui"/>
              </a:rPr>
              <a:t>2009</a:t>
            </a:r>
            <a:r>
              <a:rPr lang="zh-CN" altLang="en-US" b="0" i="0" dirty="0">
                <a:solidFill>
                  <a:srgbClr val="000000"/>
                </a:solidFill>
                <a:effectLst/>
                <a:latin typeface="system-ui"/>
              </a:rPr>
              <a:t>）表明，摩擦力确实可能在温度区间内表现出峰值，对应于从低</a:t>
            </a:r>
            <a:r>
              <a:rPr lang="en-US" altLang="zh-CN" b="0" i="0" dirty="0">
                <a:solidFill>
                  <a:srgbClr val="000000"/>
                </a:solidFill>
                <a:effectLst/>
                <a:latin typeface="system-ui"/>
              </a:rPr>
              <a:t>T</a:t>
            </a:r>
            <a:r>
              <a:rPr lang="zh-CN" altLang="en-US" b="0" i="0" dirty="0">
                <a:solidFill>
                  <a:srgbClr val="000000"/>
                </a:solidFill>
                <a:effectLst/>
                <a:latin typeface="system-ui"/>
              </a:rPr>
              <a:t>下的多滑移运动状态到高</a:t>
            </a:r>
            <a:r>
              <a:rPr lang="en-US" altLang="zh-CN" b="0" i="0" dirty="0">
                <a:solidFill>
                  <a:srgbClr val="000000"/>
                </a:solidFill>
                <a:effectLst/>
                <a:latin typeface="system-ui"/>
              </a:rPr>
              <a:t>T</a:t>
            </a:r>
            <a:r>
              <a:rPr lang="zh-CN" altLang="en-US" b="0" i="0" dirty="0">
                <a:solidFill>
                  <a:srgbClr val="000000"/>
                </a:solidFill>
                <a:effectLst/>
                <a:latin typeface="system-ui"/>
              </a:rPr>
              <a:t>下的单滑移运动状态的转变。在这张图中，热激活跳跃越过势垒和</a:t>
            </a:r>
            <a:r>
              <a:rPr lang="en-US" altLang="zh-CN" b="0" i="0" dirty="0">
                <a:solidFill>
                  <a:srgbClr val="000000"/>
                </a:solidFill>
                <a:effectLst/>
                <a:latin typeface="system-ui"/>
              </a:rPr>
              <a:t>T</a:t>
            </a:r>
            <a:r>
              <a:rPr lang="zh-CN" altLang="en-US" b="0" i="0" dirty="0">
                <a:solidFill>
                  <a:srgbClr val="000000"/>
                </a:solidFill>
                <a:effectLst/>
                <a:latin typeface="system-ui"/>
              </a:rPr>
              <a:t>的滑移空间扩展的减少之间的相互作用可能导致摩擦的非单调温度依赖性。然而，</a:t>
            </a:r>
            <a:r>
              <a:rPr lang="en-US" altLang="zh-CN" b="0" i="0" dirty="0">
                <a:solidFill>
                  <a:srgbClr val="000000"/>
                </a:solidFill>
                <a:effectLst/>
                <a:latin typeface="system-ui"/>
              </a:rPr>
              <a:t>PT</a:t>
            </a:r>
            <a:r>
              <a:rPr lang="zh-CN" altLang="en-US" b="0" i="0" dirty="0">
                <a:solidFill>
                  <a:srgbClr val="000000"/>
                </a:solidFill>
                <a:effectLst/>
                <a:latin typeface="system-ui"/>
              </a:rPr>
              <a:t>模型未能再现动力学摩擦的温度和速度依赖性以及用原子分辨率测量的力轨迹的观测特征。</a:t>
            </a:r>
            <a:endParaRPr lang="en-US" altLang="zh-CN" b="0" i="0" dirty="0">
              <a:solidFill>
                <a:srgbClr val="000000"/>
              </a:solidFill>
              <a:effectLst/>
              <a:latin typeface="system-ui"/>
            </a:endParaRPr>
          </a:p>
          <a:p>
            <a:endParaRPr lang="en-US" b="0" i="0" dirty="0">
              <a:solidFill>
                <a:srgbClr val="000000"/>
              </a:solidFill>
              <a:effectLst/>
              <a:latin typeface="system-ui"/>
            </a:endParaRPr>
          </a:p>
          <a:p>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11</a:t>
            </a:fld>
            <a:endParaRPr lang="zh-CN" altLang="en-US"/>
          </a:p>
        </p:txBody>
      </p:sp>
    </p:spTree>
    <p:extLst>
      <p:ext uri="{BB962C8B-B14F-4D97-AF65-F5344CB8AC3E}">
        <p14:creationId xmlns:p14="http://schemas.microsoft.com/office/powerpoint/2010/main" val="312937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极简多接触模型</a:t>
            </a:r>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12</a:t>
            </a:fld>
            <a:endParaRPr lang="zh-CN" altLang="en-US"/>
          </a:p>
        </p:txBody>
      </p:sp>
    </p:spTree>
    <p:extLst>
      <p:ext uri="{BB962C8B-B14F-4D97-AF65-F5344CB8AC3E}">
        <p14:creationId xmlns:p14="http://schemas.microsoft.com/office/powerpoint/2010/main" val="528834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00000"/>
                </a:solidFill>
                <a:effectLst/>
                <a:latin typeface="system-ui"/>
              </a:rPr>
              <a:t>FK</a:t>
            </a:r>
            <a:r>
              <a:rPr lang="zh-CN" altLang="en-US" b="0" i="0" dirty="0">
                <a:solidFill>
                  <a:srgbClr val="000000"/>
                </a:solidFill>
                <a:effectLst/>
                <a:latin typeface="system-ui"/>
              </a:rPr>
              <a:t>模型中的摩擦学过程是由扭结（拓扑孤子）激发控制的。当原子数</a:t>
            </a:r>
            <a:r>
              <a:rPr lang="en-US" altLang="zh-CN" b="0" i="0" dirty="0">
                <a:solidFill>
                  <a:srgbClr val="000000"/>
                </a:solidFill>
                <a:effectLst/>
                <a:latin typeface="system-ui"/>
              </a:rPr>
              <a:t>N</a:t>
            </a:r>
            <a:r>
              <a:rPr lang="zh-CN" altLang="en-US" b="0" i="0" dirty="0">
                <a:solidFill>
                  <a:srgbClr val="000000"/>
                </a:solidFill>
                <a:effectLst/>
                <a:latin typeface="system-ui"/>
              </a:rPr>
              <a:t>与衬底电势</a:t>
            </a:r>
            <a:r>
              <a:rPr lang="en-US" altLang="zh-CN" b="0" i="0" dirty="0">
                <a:solidFill>
                  <a:srgbClr val="000000"/>
                </a:solidFill>
                <a:effectLst/>
                <a:latin typeface="system-ui"/>
              </a:rPr>
              <a:t>M</a:t>
            </a:r>
            <a:r>
              <a:rPr lang="zh-CN" altLang="en-US" b="0" i="0" dirty="0">
                <a:solidFill>
                  <a:srgbClr val="000000"/>
                </a:solidFill>
                <a:effectLst/>
                <a:latin typeface="system-ui"/>
              </a:rPr>
              <a:t>的极小值数量一致时，考虑平凡相称基态的最简单情况，使得无量纲浓度</a:t>
            </a:r>
            <a:r>
              <a:rPr lang="en-US" altLang="zh-CN" b="0" i="0" dirty="0">
                <a:solidFill>
                  <a:srgbClr val="000000"/>
                </a:solidFill>
                <a:effectLst/>
                <a:latin typeface="system-ui"/>
              </a:rPr>
              <a:t>θ=N/M=ab/ac</a:t>
            </a:r>
            <a:r>
              <a:rPr lang="zh-CN" altLang="en-US" b="0" i="0" dirty="0">
                <a:solidFill>
                  <a:srgbClr val="000000"/>
                </a:solidFill>
                <a:effectLst/>
                <a:latin typeface="system-ui"/>
              </a:rPr>
              <a:t>为</a:t>
            </a:r>
            <a:r>
              <a:rPr lang="en-US" altLang="zh-CN" b="0" i="0" dirty="0">
                <a:solidFill>
                  <a:srgbClr val="000000"/>
                </a:solidFill>
                <a:effectLst/>
                <a:latin typeface="system-ui"/>
              </a:rPr>
              <a:t>1</a:t>
            </a:r>
            <a:r>
              <a:rPr lang="zh-CN" altLang="en-US" b="0" i="0" dirty="0">
                <a:solidFill>
                  <a:srgbClr val="000000"/>
                </a:solidFill>
                <a:effectLst/>
                <a:latin typeface="system-ui"/>
              </a:rPr>
              <a:t>。在这种情况下，添加（或减去）一个额外的原子会导致具有扭结（或反扭结）激发的链构型。松弛后，最小能量配置对应于链的局部压缩（或在反扭结情况下的拉伸）。扭结很重要，因为它们比原子更容易沿着链移动：扭结运动的激活能（</a:t>
            </a:r>
            <a:r>
              <a:rPr lang="en-US" altLang="zh-CN" b="0" i="0" dirty="0" err="1">
                <a:solidFill>
                  <a:srgbClr val="000000"/>
                </a:solidFill>
                <a:effectLst/>
                <a:latin typeface="system-ui"/>
              </a:rPr>
              <a:t>Peierls</a:t>
            </a:r>
            <a:r>
              <a:rPr lang="en-US" altLang="zh-CN" b="0" i="0" dirty="0">
                <a:solidFill>
                  <a:srgbClr val="000000"/>
                </a:solidFill>
                <a:effectLst/>
                <a:latin typeface="system-ui"/>
              </a:rPr>
              <a:t>-Nabarro</a:t>
            </a:r>
            <a:r>
              <a:rPr lang="zh-CN" altLang="en-US" b="0" i="0" dirty="0">
                <a:solidFill>
                  <a:srgbClr val="000000"/>
                </a:solidFill>
                <a:effectLst/>
                <a:latin typeface="system-ui"/>
              </a:rPr>
              <a:t>势垒）总是小于或远小于衬底电势的振幅</a:t>
            </a:r>
            <a:r>
              <a:rPr lang="en-US" altLang="zh-CN" b="0" i="0" dirty="0">
                <a:solidFill>
                  <a:srgbClr val="000000"/>
                </a:solidFill>
                <a:effectLst/>
                <a:latin typeface="system-ui"/>
              </a:rPr>
              <a:t>U0</a:t>
            </a:r>
            <a:r>
              <a:rPr lang="zh-CN" altLang="en-US" b="0" i="0" dirty="0">
                <a:solidFill>
                  <a:srgbClr val="000000"/>
                </a:solidFill>
                <a:effectLst/>
                <a:latin typeface="system-ui"/>
              </a:rPr>
              <a:t>。滑移的拓扑缺陷的相关性可以追溯到</a:t>
            </a:r>
            <a:r>
              <a:rPr lang="en-US" altLang="zh-CN" b="0" i="0" dirty="0">
                <a:solidFill>
                  <a:srgbClr val="000000"/>
                </a:solidFill>
                <a:effectLst/>
                <a:latin typeface="system-ui"/>
              </a:rPr>
              <a:t>Frenkel</a:t>
            </a:r>
            <a:r>
              <a:rPr lang="zh-CN" altLang="en-US" b="0" i="0" dirty="0">
                <a:solidFill>
                  <a:srgbClr val="000000"/>
                </a:solidFill>
                <a:effectLst/>
                <a:latin typeface="system-ui"/>
              </a:rPr>
              <a:t>关于结晶固体剪切强度的开创性工作（</a:t>
            </a:r>
            <a:r>
              <a:rPr lang="en-US" altLang="zh-CN" b="0" i="0" dirty="0">
                <a:solidFill>
                  <a:srgbClr val="000000"/>
                </a:solidFill>
                <a:effectLst/>
                <a:latin typeface="system-ui"/>
              </a:rPr>
              <a:t>Frenkel</a:t>
            </a:r>
            <a:r>
              <a:rPr lang="zh-CN" altLang="en-US" b="0" i="0" dirty="0">
                <a:solidFill>
                  <a:srgbClr val="000000"/>
                </a:solidFill>
                <a:effectLst/>
                <a:latin typeface="system-ui"/>
              </a:rPr>
              <a:t>，</a:t>
            </a:r>
            <a:r>
              <a:rPr lang="en-US" altLang="zh-CN" b="0" i="0" dirty="0">
                <a:solidFill>
                  <a:srgbClr val="000000"/>
                </a:solidFill>
                <a:effectLst/>
                <a:latin typeface="system-ui"/>
              </a:rPr>
              <a:t>1926</a:t>
            </a:r>
            <a:r>
              <a:rPr lang="zh-CN" altLang="en-US" b="0" i="0" dirty="0">
                <a:solidFill>
                  <a:srgbClr val="000000"/>
                </a:solidFill>
                <a:effectLst/>
                <a:latin typeface="system-ui"/>
              </a:rPr>
              <a:t>）。</a:t>
            </a:r>
            <a:r>
              <a:rPr lang="en-US" altLang="zh-CN" b="0" i="0" dirty="0">
                <a:solidFill>
                  <a:srgbClr val="000000"/>
                </a:solidFill>
                <a:effectLst/>
                <a:latin typeface="system-ui"/>
              </a:rPr>
              <a:t>Frenkel</a:t>
            </a:r>
            <a:r>
              <a:rPr lang="zh-CN" altLang="en-US" b="0" i="0" dirty="0">
                <a:solidFill>
                  <a:srgbClr val="000000"/>
                </a:solidFill>
                <a:effectLst/>
                <a:latin typeface="system-ui"/>
              </a:rPr>
              <a:t>将晶体的理想塑性屈服应力估计为将一个原子平面位移一个平面间距所需的应力。这一计算得出了屈服应力的估计值，其数量级为剪切模量。</a:t>
            </a:r>
            <a:endParaRPr lang="en-US" altLang="zh-CN" b="0" i="0" dirty="0">
              <a:solidFill>
                <a:srgbClr val="000000"/>
              </a:solidFill>
              <a:effectLst/>
              <a:latin typeface="system-ui"/>
            </a:endParaRPr>
          </a:p>
          <a:p>
            <a:endParaRPr lang="en-US" b="0" i="0" dirty="0">
              <a:solidFill>
                <a:srgbClr val="000000"/>
              </a:solidFill>
              <a:effectLst/>
              <a:latin typeface="system-ui"/>
            </a:endParaRPr>
          </a:p>
          <a:p>
            <a:r>
              <a:rPr lang="zh-CN" altLang="en-US" b="0" i="0" dirty="0">
                <a:solidFill>
                  <a:srgbClr val="000000"/>
                </a:solidFill>
                <a:effectLst/>
                <a:latin typeface="system-ui"/>
              </a:rPr>
              <a:t>实验结果比预测小得多，这种差异的原因在于位错的存在，位错可以通过更小的应力位移，导致塑性变形早于理想晶体极限。在理想条件下，位错运动的唯一障碍是周期性晶格引起的</a:t>
            </a:r>
            <a:r>
              <a:rPr lang="en-US" altLang="zh-CN" b="0" i="0" dirty="0" err="1">
                <a:solidFill>
                  <a:srgbClr val="000000"/>
                </a:solidFill>
                <a:effectLst/>
                <a:latin typeface="system-ui"/>
              </a:rPr>
              <a:t>Peierls-Nabaro</a:t>
            </a:r>
            <a:r>
              <a:rPr lang="zh-CN" altLang="en-US" b="0" i="0" dirty="0">
                <a:solidFill>
                  <a:srgbClr val="000000"/>
                </a:solidFill>
                <a:effectLst/>
                <a:latin typeface="system-ui"/>
              </a:rPr>
              <a:t>应力，这通常比剪切模量小几个数量级。</a:t>
            </a:r>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13</a:t>
            </a:fld>
            <a:endParaRPr lang="zh-CN" altLang="en-US"/>
          </a:p>
        </p:txBody>
      </p:sp>
    </p:spTree>
    <p:extLst>
      <p:ext uri="{BB962C8B-B14F-4D97-AF65-F5344CB8AC3E}">
        <p14:creationId xmlns:p14="http://schemas.microsoft.com/office/powerpoint/2010/main" val="4267170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system-ui"/>
              </a:rPr>
              <a:t>因为扭结（反扭结）对应于额外的原子（空位），它们的运动提供了沿着链的质量传输机制，因此对迁移率、电导率和扩散率负责。扭结的浓度越高，系统的迁移率就越高（</a:t>
            </a:r>
            <a:r>
              <a:rPr lang="en-US" altLang="zh-CN" b="0" i="0" dirty="0" err="1">
                <a:solidFill>
                  <a:srgbClr val="000000"/>
                </a:solidFill>
                <a:effectLst/>
                <a:latin typeface="system-ui"/>
              </a:rPr>
              <a:t>Vanossi</a:t>
            </a:r>
            <a:r>
              <a:rPr lang="zh-CN" altLang="en-US" b="0" i="0" dirty="0">
                <a:solidFill>
                  <a:srgbClr val="000000"/>
                </a:solidFill>
                <a:effectLst/>
                <a:latin typeface="system-ui"/>
              </a:rPr>
              <a:t>等人，</a:t>
            </a:r>
            <a:r>
              <a:rPr lang="en-US" altLang="zh-CN" b="0" i="0" dirty="0">
                <a:solidFill>
                  <a:srgbClr val="000000"/>
                </a:solidFill>
                <a:effectLst/>
                <a:latin typeface="system-ui"/>
              </a:rPr>
              <a:t>2003</a:t>
            </a:r>
            <a:r>
              <a:rPr lang="zh-CN" altLang="en-US" b="0" i="0" dirty="0">
                <a:solidFill>
                  <a:srgbClr val="000000"/>
                </a:solidFill>
                <a:effectLst/>
                <a:latin typeface="system-ui"/>
              </a:rPr>
              <a:t>）。当基态是相称的（即</a:t>
            </a:r>
            <a:r>
              <a:rPr lang="en-US" altLang="zh-CN" b="0" i="0" dirty="0">
                <a:solidFill>
                  <a:srgbClr val="000000"/>
                </a:solidFill>
                <a:effectLst/>
                <a:latin typeface="system-ui"/>
              </a:rPr>
              <a:t>θ=1</a:t>
            </a:r>
            <a:r>
              <a:rPr lang="zh-CN" altLang="en-US" b="0" i="0" dirty="0">
                <a:solidFill>
                  <a:srgbClr val="000000"/>
                </a:solidFill>
                <a:effectLst/>
                <a:latin typeface="system-ui"/>
              </a:rPr>
              <a:t>）时，在非零温度下，在</a:t>
            </a:r>
            <a:r>
              <a:rPr lang="en-US" altLang="zh-CN" b="0" i="0" dirty="0">
                <a:solidFill>
                  <a:srgbClr val="000000"/>
                </a:solidFill>
                <a:effectLst/>
                <a:latin typeface="system-ui"/>
              </a:rPr>
              <a:t>FK</a:t>
            </a:r>
            <a:r>
              <a:rPr lang="zh-CN" altLang="en-US" b="0" i="0" dirty="0">
                <a:solidFill>
                  <a:srgbClr val="000000"/>
                </a:solidFill>
                <a:effectLst/>
                <a:latin typeface="system-ui"/>
              </a:rPr>
              <a:t>模型中启动运动的第一步是创建扭结</a:t>
            </a:r>
            <a:r>
              <a:rPr lang="en-US" altLang="zh-CN" b="0" i="0" dirty="0">
                <a:solidFill>
                  <a:srgbClr val="000000"/>
                </a:solidFill>
                <a:effectLst/>
                <a:latin typeface="system-ui"/>
              </a:rPr>
              <a:t>-</a:t>
            </a:r>
            <a:r>
              <a:rPr lang="zh-CN" altLang="en-US" b="0" i="0" dirty="0">
                <a:solidFill>
                  <a:srgbClr val="000000"/>
                </a:solidFill>
                <a:effectLst/>
                <a:latin typeface="system-ui"/>
              </a:rPr>
              <a:t>反扭结对，见图</a:t>
            </a:r>
            <a:r>
              <a:rPr lang="en-US" altLang="zh-CN" b="0" i="0" dirty="0">
                <a:solidFill>
                  <a:srgbClr val="000000"/>
                </a:solidFill>
                <a:effectLst/>
                <a:latin typeface="system-ui"/>
              </a:rPr>
              <a:t>3</a:t>
            </a:r>
            <a:r>
              <a:rPr lang="zh-CN" altLang="en-US" b="0" i="0" dirty="0">
                <a:solidFill>
                  <a:srgbClr val="000000"/>
                </a:solidFill>
                <a:effectLst/>
                <a:latin typeface="system-ui"/>
              </a:rPr>
              <a:t>。当弹性层具有有限延伸时，扭结通常在链的一端产生，然后沿着链传播，直到在另一个自由端消失。通过链的每一次扭结（反扭结）都会导致整个链移动一个晶格常数</a:t>
            </a:r>
            <a:r>
              <a:rPr lang="en-US" altLang="zh-CN" b="0" i="0" dirty="0">
                <a:solidFill>
                  <a:srgbClr val="000000"/>
                </a:solidFill>
                <a:effectLst/>
                <a:latin typeface="system-ui"/>
              </a:rPr>
              <a:t>ab</a:t>
            </a:r>
            <a:r>
              <a:rPr lang="zh-CN" altLang="en-US" b="0" i="0" dirty="0">
                <a:solidFill>
                  <a:srgbClr val="000000"/>
                </a:solidFill>
                <a:effectLst/>
                <a:latin typeface="system-ui"/>
              </a:rPr>
              <a:t>。在有限薄膜被限制在两个固体之间的情况下，人们可以类似地预期，滑动的开始是由接触边界处的局部压缩（扭结、错配位错）引起的，而扭结的运动是滑动的基本机制。</a:t>
            </a:r>
            <a:endParaRPr lang="en-US" altLang="zh-CN" b="0" i="0" dirty="0">
              <a:solidFill>
                <a:srgbClr val="000000"/>
              </a:solidFill>
              <a:effectLst/>
              <a:latin typeface="system-ui"/>
            </a:endParaRPr>
          </a:p>
          <a:p>
            <a:endParaRPr lang="en-US" b="0" i="0" dirty="0">
              <a:solidFill>
                <a:srgbClr val="000000"/>
              </a:solidFill>
              <a:effectLst/>
              <a:latin typeface="system-ui"/>
            </a:endParaRPr>
          </a:p>
          <a:p>
            <a:r>
              <a:rPr lang="zh-CN" altLang="en-US" b="0" i="0" dirty="0">
                <a:solidFill>
                  <a:srgbClr val="000000"/>
                </a:solidFill>
                <a:effectLst/>
                <a:latin typeface="system-ui"/>
              </a:rPr>
              <a:t>假设基底周期</a:t>
            </a:r>
            <a:r>
              <a:rPr lang="en-US" altLang="zh-CN" b="0" i="0" dirty="0">
                <a:solidFill>
                  <a:srgbClr val="000000"/>
                </a:solidFill>
                <a:effectLst/>
                <a:latin typeface="system-ui"/>
              </a:rPr>
              <a:t>ab</a:t>
            </a:r>
            <a:r>
              <a:rPr lang="zh-CN" altLang="en-US" b="0" i="0" dirty="0">
                <a:solidFill>
                  <a:srgbClr val="000000"/>
                </a:solidFill>
                <a:effectLst/>
                <a:latin typeface="system-ui"/>
              </a:rPr>
              <a:t>和链的自然周期</a:t>
            </a:r>
            <a:r>
              <a:rPr lang="en-US" altLang="zh-CN" b="0" i="0" dirty="0">
                <a:solidFill>
                  <a:srgbClr val="000000"/>
                </a:solidFill>
                <a:effectLst/>
                <a:latin typeface="system-ui"/>
              </a:rPr>
              <a:t>ac</a:t>
            </a:r>
            <a:r>
              <a:rPr lang="zh-CN" altLang="en-US" b="0" i="0" dirty="0">
                <a:solidFill>
                  <a:srgbClr val="000000"/>
                </a:solidFill>
                <a:effectLst/>
                <a:latin typeface="system-ui"/>
              </a:rPr>
              <a:t>是这样的，在无限系统长度的极限下，它们的比率</a:t>
            </a:r>
            <a:r>
              <a:rPr lang="en-US" altLang="zh-CN" b="0" i="0" dirty="0">
                <a:solidFill>
                  <a:srgbClr val="000000"/>
                </a:solidFill>
                <a:effectLst/>
                <a:latin typeface="system-ui"/>
              </a:rPr>
              <a:t>θ=ab/ac</a:t>
            </a:r>
            <a:r>
              <a:rPr lang="zh-CN" altLang="en-US" b="0" i="0" dirty="0">
                <a:solidFill>
                  <a:srgbClr val="000000"/>
                </a:solidFill>
                <a:effectLst/>
                <a:latin typeface="system-ui"/>
              </a:rPr>
              <a:t>是</a:t>
            </a:r>
            <a:r>
              <a:rPr lang="en-US" altLang="zh-CN" b="0" i="0" dirty="0" err="1">
                <a:solidFill>
                  <a:srgbClr val="000000"/>
                </a:solidFill>
                <a:effectLst/>
                <a:latin typeface="system-ui"/>
              </a:rPr>
              <a:t>ir</a:t>
            </a:r>
            <a:r>
              <a:rPr lang="en-US" altLang="zh-CN" b="0" i="0" dirty="0">
                <a:solidFill>
                  <a:srgbClr val="000000"/>
                </a:solidFill>
                <a:effectLst/>
                <a:latin typeface="system-ui"/>
              </a:rPr>
              <a:t>-</a:t>
            </a:r>
            <a:r>
              <a:rPr lang="zh-CN" altLang="en-US" b="0" i="0" dirty="0">
                <a:solidFill>
                  <a:srgbClr val="000000"/>
                </a:solidFill>
                <a:effectLst/>
                <a:latin typeface="system-ui"/>
              </a:rPr>
              <a:t>有理的。粗略地说，在这种情况下，</a:t>
            </a:r>
            <a:r>
              <a:rPr lang="en-US" altLang="zh-CN" b="0" i="0" dirty="0">
                <a:solidFill>
                  <a:srgbClr val="000000"/>
                </a:solidFill>
                <a:effectLst/>
                <a:latin typeface="system-ui"/>
              </a:rPr>
              <a:t>FK</a:t>
            </a:r>
            <a:r>
              <a:rPr lang="zh-CN" altLang="en-US" b="0" i="0" dirty="0">
                <a:solidFill>
                  <a:srgbClr val="000000"/>
                </a:solidFill>
                <a:effectLst/>
                <a:latin typeface="system-ui"/>
              </a:rPr>
              <a:t>链需要“阶梯”变形，近似可公度的区域由规则间隔的扭结（或如果</a:t>
            </a:r>
            <a:r>
              <a:rPr lang="en-US" altLang="zh-CN" b="0" i="0" dirty="0">
                <a:solidFill>
                  <a:srgbClr val="000000"/>
                </a:solidFill>
                <a:effectLst/>
                <a:latin typeface="system-ui"/>
              </a:rPr>
              <a:t>θ&lt;1</a:t>
            </a:r>
            <a:r>
              <a:rPr lang="zh-CN" altLang="en-US" b="0" i="0" dirty="0">
                <a:solidFill>
                  <a:srgbClr val="000000"/>
                </a:solidFill>
                <a:effectLst/>
                <a:latin typeface="system-ui"/>
              </a:rPr>
              <a:t>则为反扭结）分隔开。如果发现任意接近最大势能</a:t>
            </a:r>
            <a:r>
              <a:rPr lang="en-US" altLang="zh-CN" b="0" i="0" dirty="0">
                <a:solidFill>
                  <a:srgbClr val="000000"/>
                </a:solidFill>
                <a:effectLst/>
                <a:latin typeface="system-ui"/>
              </a:rPr>
              <a:t>U0</a:t>
            </a:r>
            <a:r>
              <a:rPr lang="zh-CN" altLang="en-US" b="0" i="0" dirty="0">
                <a:solidFill>
                  <a:srgbClr val="000000"/>
                </a:solidFill>
                <a:effectLst/>
                <a:latin typeface="system-ui"/>
              </a:rPr>
              <a:t>的粒子的概率为非零，则这些扭结被解开并移动，否则它们被固定（</a:t>
            </a:r>
            <a:r>
              <a:rPr lang="en-US" altLang="zh-CN" b="0" i="0" dirty="0" err="1">
                <a:solidFill>
                  <a:srgbClr val="000000"/>
                </a:solidFill>
                <a:effectLst/>
                <a:latin typeface="system-ui"/>
              </a:rPr>
              <a:t>Floria</a:t>
            </a:r>
            <a:r>
              <a:rPr lang="zh-CN" altLang="en-US" b="0" i="0" dirty="0">
                <a:solidFill>
                  <a:srgbClr val="000000"/>
                </a:solidFill>
                <a:effectLst/>
                <a:latin typeface="system-ui"/>
              </a:rPr>
              <a:t>和</a:t>
            </a:r>
            <a:r>
              <a:rPr lang="en-US" altLang="zh-CN" b="0" i="0" dirty="0" err="1">
                <a:solidFill>
                  <a:srgbClr val="000000"/>
                </a:solidFill>
                <a:effectLst/>
                <a:latin typeface="system-ui"/>
              </a:rPr>
              <a:t>Mazo</a:t>
            </a:r>
            <a:r>
              <a:rPr lang="zh-CN" altLang="en-US" b="0" i="0" dirty="0">
                <a:solidFill>
                  <a:srgbClr val="000000"/>
                </a:solidFill>
                <a:effectLst/>
                <a:latin typeface="system-ui"/>
              </a:rPr>
              <a:t>，</a:t>
            </a:r>
            <a:r>
              <a:rPr lang="en-US" altLang="zh-CN" b="0" i="0" dirty="0">
                <a:solidFill>
                  <a:srgbClr val="000000"/>
                </a:solidFill>
                <a:effectLst/>
                <a:latin typeface="system-ui"/>
              </a:rPr>
              <a:t>1996</a:t>
            </a:r>
            <a:r>
              <a:rPr lang="zh-CN" altLang="en-US" b="0" i="0" dirty="0">
                <a:solidFill>
                  <a:srgbClr val="000000"/>
                </a:solidFill>
                <a:effectLst/>
                <a:latin typeface="system-ui"/>
              </a:rPr>
              <a:t>）。对于衬底电势</a:t>
            </a:r>
            <a:r>
              <a:rPr lang="en-US" altLang="zh-CN" b="0" i="0" dirty="0">
                <a:solidFill>
                  <a:srgbClr val="000000"/>
                </a:solidFill>
                <a:effectLst/>
                <a:latin typeface="system-ui"/>
              </a:rPr>
              <a:t>U0</a:t>
            </a:r>
            <a:r>
              <a:rPr lang="zh-CN" altLang="en-US" b="0" i="0" dirty="0">
                <a:solidFill>
                  <a:srgbClr val="000000"/>
                </a:solidFill>
                <a:effectLst/>
                <a:latin typeface="system-ui"/>
              </a:rPr>
              <a:t>的固定振幅，</a:t>
            </a:r>
            <a:r>
              <a:rPr lang="en-US" altLang="zh-CN" b="0" i="0" dirty="0">
                <a:solidFill>
                  <a:srgbClr val="000000"/>
                </a:solidFill>
                <a:effectLst/>
                <a:latin typeface="system-ui"/>
              </a:rPr>
              <a:t>FK</a:t>
            </a:r>
            <a:r>
              <a:rPr lang="zh-CN" altLang="en-US" b="0" i="0" dirty="0">
                <a:solidFill>
                  <a:srgbClr val="000000"/>
                </a:solidFill>
                <a:effectLst/>
                <a:latin typeface="system-ui"/>
              </a:rPr>
              <a:t>基态在链刚度的临界值</a:t>
            </a:r>
            <a:r>
              <a:rPr lang="en-US" altLang="zh-CN" b="0" i="0" dirty="0">
                <a:solidFill>
                  <a:srgbClr val="000000"/>
                </a:solidFill>
                <a:effectLst/>
                <a:latin typeface="system-ui"/>
              </a:rPr>
              <a:t>K=Kc</a:t>
            </a:r>
            <a:r>
              <a:rPr lang="zh-CN" altLang="en-US" b="0" i="0" dirty="0">
                <a:solidFill>
                  <a:srgbClr val="000000"/>
                </a:solidFill>
                <a:effectLst/>
                <a:latin typeface="system-ui"/>
              </a:rPr>
              <a:t>处经历这两种状态之间的跃迁（</a:t>
            </a:r>
            <a:r>
              <a:rPr lang="en-US" altLang="zh-CN" b="0" i="0" dirty="0" err="1">
                <a:solidFill>
                  <a:srgbClr val="000000"/>
                </a:solidFill>
                <a:effectLst/>
                <a:latin typeface="system-ui"/>
              </a:rPr>
              <a:t>Aubry</a:t>
            </a:r>
            <a:r>
              <a:rPr lang="zh-CN" altLang="en-US" b="0" i="0" dirty="0">
                <a:solidFill>
                  <a:srgbClr val="000000"/>
                </a:solidFill>
                <a:effectLst/>
                <a:latin typeface="system-ui"/>
              </a:rPr>
              <a:t>跃迁）。</a:t>
            </a:r>
            <a:r>
              <a:rPr lang="en-US" altLang="zh-CN" b="0" i="0" dirty="0">
                <a:solidFill>
                  <a:srgbClr val="000000"/>
                </a:solidFill>
                <a:effectLst/>
                <a:latin typeface="system-ui"/>
              </a:rPr>
              <a:t>Kc</a:t>
            </a:r>
            <a:r>
              <a:rPr lang="zh-CN" altLang="en-US" b="0" i="0" dirty="0">
                <a:solidFill>
                  <a:srgbClr val="000000"/>
                </a:solidFill>
                <a:effectLst/>
                <a:latin typeface="system-ui"/>
              </a:rPr>
              <a:t>戏剧性地和不连续地取决于定义接口的不可通约性</a:t>
            </a:r>
            <a:r>
              <a:rPr lang="en-US" altLang="zh-CN" b="0" i="0" dirty="0" err="1">
                <a:solidFill>
                  <a:srgbClr val="000000"/>
                </a:solidFill>
                <a:effectLst/>
                <a:latin typeface="system-ui"/>
              </a:rPr>
              <a:t>ra-tio</a:t>
            </a:r>
            <a:r>
              <a:rPr lang="en-US" altLang="zh-CN" b="0" i="0" dirty="0">
                <a:solidFill>
                  <a:srgbClr val="000000"/>
                </a:solidFill>
                <a:effectLst/>
                <a:latin typeface="system-ui"/>
              </a:rPr>
              <a:t> ab/ac</a:t>
            </a:r>
            <a:r>
              <a:rPr lang="zh-CN" altLang="en-US" b="0" i="0" dirty="0">
                <a:solidFill>
                  <a:srgbClr val="000000"/>
                </a:solidFill>
                <a:effectLst/>
                <a:latin typeface="system-ui"/>
              </a:rPr>
              <a:t>。特别是，已经证明，</a:t>
            </a:r>
            <a:r>
              <a:rPr lang="en-US" altLang="zh-CN" b="0" i="0" dirty="0">
                <a:solidFill>
                  <a:srgbClr val="000000"/>
                </a:solidFill>
                <a:effectLst/>
                <a:latin typeface="system-ui"/>
              </a:rPr>
              <a:t>Kc</a:t>
            </a:r>
            <a:r>
              <a:rPr lang="zh-CN" altLang="en-US" b="0" i="0" dirty="0">
                <a:solidFill>
                  <a:srgbClr val="000000"/>
                </a:solidFill>
                <a:effectLst/>
                <a:latin typeface="system-ui"/>
              </a:rPr>
              <a:t>取的最小可能值等于≈</a:t>
            </a:r>
            <a:r>
              <a:rPr lang="en-US" altLang="zh-CN" b="0" i="0" dirty="0">
                <a:solidFill>
                  <a:srgbClr val="000000"/>
                </a:solidFill>
                <a:effectLst/>
                <a:latin typeface="system-ui"/>
              </a:rPr>
              <a:t>1.0291926[</a:t>
            </a:r>
            <a:r>
              <a:rPr lang="zh-CN" altLang="en-US" b="0" i="0" dirty="0">
                <a:solidFill>
                  <a:srgbClr val="000000"/>
                </a:solidFill>
                <a:effectLst/>
                <a:latin typeface="system-ui"/>
              </a:rPr>
              <a:t>以</a:t>
            </a:r>
            <a:r>
              <a:rPr lang="en-US" altLang="zh-CN" b="0" i="0" dirty="0">
                <a:solidFill>
                  <a:srgbClr val="000000"/>
                </a:solidFill>
                <a:effectLst/>
                <a:latin typeface="system-ui"/>
              </a:rPr>
              <a:t>2U0</a:t>
            </a:r>
            <a:r>
              <a:rPr lang="zh-CN" altLang="en-US" b="0" i="0" dirty="0">
                <a:solidFill>
                  <a:srgbClr val="000000"/>
                </a:solidFill>
                <a:effectLst/>
                <a:latin typeface="system-ui"/>
              </a:rPr>
              <a:t>（</a:t>
            </a:r>
            <a:r>
              <a:rPr lang="en-US" altLang="zh-CN" b="0" i="0" dirty="0">
                <a:solidFill>
                  <a:srgbClr val="000000"/>
                </a:solidFill>
                <a:effectLst/>
                <a:latin typeface="system-ui"/>
              </a:rPr>
              <a:t>π/ab</a:t>
            </a:r>
            <a:r>
              <a:rPr lang="zh-CN" altLang="en-US" b="0" i="0" dirty="0">
                <a:solidFill>
                  <a:srgbClr val="000000"/>
                </a:solidFill>
                <a:effectLst/>
                <a:latin typeface="system-ui"/>
              </a:rPr>
              <a:t>）</a:t>
            </a:r>
            <a:r>
              <a:rPr lang="en-US" altLang="zh-CN" b="0" i="0" dirty="0">
                <a:solidFill>
                  <a:srgbClr val="000000"/>
                </a:solidFill>
                <a:effectLst/>
                <a:latin typeface="system-ui"/>
              </a:rPr>
              <a:t>2]</a:t>
            </a:r>
            <a:r>
              <a:rPr lang="zh-CN" altLang="en-US" b="0" i="0" dirty="0">
                <a:solidFill>
                  <a:srgbClr val="000000"/>
                </a:solidFill>
                <a:effectLst/>
                <a:latin typeface="system-ui"/>
              </a:rPr>
              <a:t>为单位</a:t>
            </a:r>
            <a:r>
              <a:rPr lang="en-US" altLang="zh-CN" b="0" i="0" dirty="0">
                <a:solidFill>
                  <a:srgbClr val="000000"/>
                </a:solidFill>
                <a:effectLst/>
                <a:latin typeface="system-ui"/>
              </a:rPr>
              <a:t>]</a:t>
            </a:r>
            <a:r>
              <a:rPr lang="zh-CN" altLang="en-US" b="0" i="0" dirty="0">
                <a:solidFill>
                  <a:srgbClr val="000000"/>
                </a:solidFill>
                <a:effectLst/>
                <a:latin typeface="system-ui"/>
              </a:rPr>
              <a:t>，其比值等于无理黄金平均数</a:t>
            </a:r>
            <a:r>
              <a:rPr lang="en-US" altLang="zh-CN" b="0" i="0" dirty="0">
                <a:solidFill>
                  <a:srgbClr val="000000"/>
                </a:solidFill>
                <a:effectLst/>
                <a:latin typeface="system-ui"/>
              </a:rPr>
              <a:t>ab/ac=</a:t>
            </a:r>
            <a:r>
              <a:rPr lang="zh-CN" altLang="en-US" b="0" i="0" dirty="0">
                <a:solidFill>
                  <a:srgbClr val="000000"/>
                </a:solidFill>
                <a:effectLst/>
                <a:latin typeface="system-ui"/>
              </a:rPr>
              <a:t>（</a:t>
            </a:r>
            <a:r>
              <a:rPr lang="en-US" altLang="zh-CN" b="0" i="0" dirty="0">
                <a:solidFill>
                  <a:srgbClr val="000000"/>
                </a:solidFill>
                <a:effectLst/>
                <a:latin typeface="system-ui"/>
              </a:rPr>
              <a:t>1+√5</a:t>
            </a:r>
            <a:r>
              <a:rPr lang="zh-CN" altLang="en-US" b="0" i="0" dirty="0">
                <a:solidFill>
                  <a:srgbClr val="000000"/>
                </a:solidFill>
                <a:effectLst/>
                <a:latin typeface="system-ui"/>
              </a:rPr>
              <a:t>）</a:t>
            </a:r>
            <a:r>
              <a:rPr lang="en-US" altLang="zh-CN" b="0" i="0" dirty="0">
                <a:solidFill>
                  <a:srgbClr val="000000"/>
                </a:solidFill>
                <a:effectLst/>
                <a:latin typeface="system-ui"/>
              </a:rPr>
              <a:t>/2</a:t>
            </a:r>
            <a:r>
              <a:rPr lang="zh-CN" altLang="en-US" b="0" i="0" dirty="0">
                <a:solidFill>
                  <a:srgbClr val="000000"/>
                </a:solidFill>
                <a:effectLst/>
                <a:latin typeface="system-ui"/>
              </a:rPr>
              <a:t>（</a:t>
            </a:r>
            <a:r>
              <a:rPr lang="en-US" altLang="zh-CN" b="0" i="0" dirty="0">
                <a:solidFill>
                  <a:srgbClr val="000000"/>
                </a:solidFill>
                <a:effectLst/>
                <a:latin typeface="system-ui"/>
              </a:rPr>
              <a:t>Braun</a:t>
            </a:r>
            <a:r>
              <a:rPr lang="zh-CN" altLang="en-US" b="0" i="0" dirty="0">
                <a:solidFill>
                  <a:srgbClr val="000000"/>
                </a:solidFill>
                <a:effectLst/>
                <a:latin typeface="system-ui"/>
              </a:rPr>
              <a:t>和</a:t>
            </a:r>
            <a:r>
              <a:rPr lang="en-US" altLang="zh-CN" b="0" i="0" dirty="0" err="1">
                <a:solidFill>
                  <a:srgbClr val="000000"/>
                </a:solidFill>
                <a:effectLst/>
                <a:latin typeface="system-ui"/>
              </a:rPr>
              <a:t>Kivshar</a:t>
            </a:r>
            <a:r>
              <a:rPr lang="zh-CN" altLang="en-US" b="0" i="0" dirty="0">
                <a:solidFill>
                  <a:srgbClr val="000000"/>
                </a:solidFill>
                <a:effectLst/>
                <a:latin typeface="system-ui"/>
              </a:rPr>
              <a:t>，</a:t>
            </a:r>
            <a:r>
              <a:rPr lang="en-US" altLang="zh-CN" b="0" i="0" dirty="0">
                <a:solidFill>
                  <a:srgbClr val="000000"/>
                </a:solidFill>
                <a:effectLst/>
                <a:latin typeface="system-ui"/>
              </a:rPr>
              <a:t>2004</a:t>
            </a:r>
            <a:r>
              <a:rPr lang="zh-CN" altLang="en-US" b="0" i="0" dirty="0">
                <a:solidFill>
                  <a:srgbClr val="000000"/>
                </a:solidFill>
                <a:effectLst/>
                <a:latin typeface="system-ui"/>
              </a:rPr>
              <a:t>）。从物理的角度来看，这意味着对于</a:t>
            </a:r>
            <a:r>
              <a:rPr lang="en-US" altLang="zh-CN" b="0" i="0" dirty="0">
                <a:solidFill>
                  <a:srgbClr val="000000"/>
                </a:solidFill>
                <a:effectLst/>
                <a:latin typeface="system-ui"/>
              </a:rPr>
              <a:t>K&gt;Kc</a:t>
            </a:r>
            <a:r>
              <a:rPr lang="zh-CN" altLang="en-US" b="0" i="0" dirty="0">
                <a:solidFill>
                  <a:srgbClr val="000000"/>
                </a:solidFill>
                <a:effectLst/>
                <a:latin typeface="system-ui"/>
              </a:rPr>
              <a:t>，存在一组连续的基态，链可以通过原子的非刚性位移绝热地达到这些基态，而不需要能量成本（滑动模式）。另一方面，对于</a:t>
            </a:r>
            <a:r>
              <a:rPr lang="en-US" altLang="zh-CN" b="0" i="0" dirty="0">
                <a:solidFill>
                  <a:srgbClr val="000000"/>
                </a:solidFill>
                <a:effectLst/>
                <a:latin typeface="system-ui"/>
              </a:rPr>
              <a:t>K&lt;Kc</a:t>
            </a:r>
            <a:r>
              <a:rPr lang="zh-CN" altLang="en-US" b="0" i="0" dirty="0">
                <a:solidFill>
                  <a:srgbClr val="000000"/>
                </a:solidFill>
                <a:effectLst/>
                <a:latin typeface="system-ui"/>
              </a:rPr>
              <a:t>，原子都被捕获到接近基底电势的最小值，因此需要每个扭结的有限能量（等于</a:t>
            </a:r>
            <a:r>
              <a:rPr lang="en-US" altLang="zh-CN" b="0" i="0" dirty="0" err="1">
                <a:solidFill>
                  <a:srgbClr val="000000"/>
                </a:solidFill>
                <a:effectLst/>
                <a:latin typeface="system-ui"/>
              </a:rPr>
              <a:t>Peierls-Nabaro</a:t>
            </a:r>
            <a:r>
              <a:rPr lang="zh-CN" altLang="en-US" b="0" i="0" dirty="0">
                <a:solidFill>
                  <a:srgbClr val="000000"/>
                </a:solidFill>
                <a:effectLst/>
                <a:latin typeface="system-ui"/>
              </a:rPr>
              <a:t>势垒）才能在波纹基底上移动。因此，对于</a:t>
            </a:r>
            <a:r>
              <a:rPr lang="en-US" altLang="zh-CN" b="0" i="0" dirty="0" err="1">
                <a:solidFill>
                  <a:srgbClr val="000000"/>
                </a:solidFill>
                <a:effectLst/>
                <a:latin typeface="system-ui"/>
              </a:rPr>
              <a:t>Aubry</a:t>
            </a:r>
            <a:r>
              <a:rPr lang="zh-CN" altLang="en-US" b="0" i="0" dirty="0">
                <a:solidFill>
                  <a:srgbClr val="000000"/>
                </a:solidFill>
                <a:effectLst/>
                <a:latin typeface="system-ui"/>
              </a:rPr>
              <a:t>跃迁（</a:t>
            </a:r>
            <a:r>
              <a:rPr lang="en-US" altLang="zh-CN" b="0" i="0" dirty="0">
                <a:solidFill>
                  <a:srgbClr val="000000"/>
                </a:solidFill>
                <a:effectLst/>
                <a:latin typeface="system-ui"/>
              </a:rPr>
              <a:t>K&gt;Kc</a:t>
            </a:r>
            <a:r>
              <a:rPr lang="zh-CN" altLang="en-US" b="0" i="0" dirty="0">
                <a:solidFill>
                  <a:srgbClr val="000000"/>
                </a:solidFill>
                <a:effectLst/>
                <a:latin typeface="system-ui"/>
              </a:rPr>
              <a:t>）以上的不可通约接触，扭结是可移动的，即使是最小的驱动力也会引发链滑动，因此，静摩擦力消失，</a:t>
            </a:r>
            <a:r>
              <a:rPr lang="en-US" altLang="zh-CN" b="0" i="0" dirty="0">
                <a:solidFill>
                  <a:srgbClr val="000000"/>
                </a:solidFill>
                <a:effectLst/>
                <a:latin typeface="system-ui"/>
              </a:rPr>
              <a:t>Fs=0–</a:t>
            </a:r>
            <a:r>
              <a:rPr lang="zh-CN" altLang="en-US" b="0" i="0" dirty="0">
                <a:solidFill>
                  <a:srgbClr val="000000"/>
                </a:solidFill>
                <a:effectLst/>
                <a:latin typeface="system-ui"/>
              </a:rPr>
              <a:t>链滑动是超润滑的。另一方面，在</a:t>
            </a:r>
            <a:r>
              <a:rPr lang="en-US" altLang="zh-CN" b="0" i="0" dirty="0">
                <a:solidFill>
                  <a:srgbClr val="000000"/>
                </a:solidFill>
                <a:effectLst/>
                <a:latin typeface="system-ui"/>
              </a:rPr>
              <a:t>Kc</a:t>
            </a:r>
            <a:r>
              <a:rPr lang="zh-CN" altLang="en-US" b="0" i="0" dirty="0">
                <a:solidFill>
                  <a:srgbClr val="000000"/>
                </a:solidFill>
                <a:effectLst/>
                <a:latin typeface="system-ui"/>
              </a:rPr>
              <a:t>以下，由于分离具有共同周期性的局部区域的扭结的钉扎，两个不可通约的</a:t>
            </a:r>
            <a:r>
              <a:rPr lang="en-US" altLang="zh-CN" b="0" i="0" dirty="0">
                <a:solidFill>
                  <a:srgbClr val="000000"/>
                </a:solidFill>
                <a:effectLst/>
                <a:latin typeface="system-ui"/>
              </a:rPr>
              <a:t>1D</a:t>
            </a:r>
            <a:r>
              <a:rPr lang="zh-CN" altLang="en-US" b="0" i="0" dirty="0">
                <a:solidFill>
                  <a:srgbClr val="000000"/>
                </a:solidFill>
                <a:effectLst/>
                <a:latin typeface="system-ui"/>
              </a:rPr>
              <a:t>表面被锁定在一起，并且在这种情况下，我们预计会发生粘滑。</a:t>
            </a:r>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14</a:t>
            </a:fld>
            <a:endParaRPr lang="zh-CN" altLang="en-US"/>
          </a:p>
        </p:txBody>
      </p:sp>
    </p:spTree>
    <p:extLst>
      <p:ext uri="{BB962C8B-B14F-4D97-AF65-F5344CB8AC3E}">
        <p14:creationId xmlns:p14="http://schemas.microsoft.com/office/powerpoint/2010/main" val="2169300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15</a:t>
            </a:fld>
            <a:endParaRPr lang="zh-CN" altLang="en-US"/>
          </a:p>
        </p:txBody>
      </p:sp>
    </p:spTree>
    <p:extLst>
      <p:ext uri="{BB962C8B-B14F-4D97-AF65-F5344CB8AC3E}">
        <p14:creationId xmlns:p14="http://schemas.microsoft.com/office/powerpoint/2010/main" val="1768279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16</a:t>
            </a:fld>
            <a:endParaRPr lang="zh-CN" altLang="en-US"/>
          </a:p>
        </p:txBody>
      </p:sp>
    </p:spTree>
    <p:extLst>
      <p:ext uri="{BB962C8B-B14F-4D97-AF65-F5344CB8AC3E}">
        <p14:creationId xmlns:p14="http://schemas.microsoft.com/office/powerpoint/2010/main" val="291103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17</a:t>
            </a:fld>
            <a:endParaRPr lang="zh-CN" altLang="en-US"/>
          </a:p>
        </p:txBody>
      </p:sp>
    </p:spTree>
    <p:extLst>
      <p:ext uri="{BB962C8B-B14F-4D97-AF65-F5344CB8AC3E}">
        <p14:creationId xmlns:p14="http://schemas.microsoft.com/office/powerpoint/2010/main" val="2487818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索引日期</a:t>
            </a:r>
            <a:r>
              <a:rPr lang="en-US" altLang="zh-CN" dirty="0"/>
              <a:t>12.3</a:t>
            </a:r>
            <a:endParaRPr lang="zh-CN" altLang="en-US" dirty="0"/>
          </a:p>
        </p:txBody>
      </p:sp>
      <p:sp>
        <p:nvSpPr>
          <p:cNvPr id="4" name="灯片编号占位符 3"/>
          <p:cNvSpPr>
            <a:spLocks noGrp="1"/>
          </p:cNvSpPr>
          <p:nvPr>
            <p:ph type="sldNum" sz="quarter" idx="5"/>
          </p:nvPr>
        </p:nvSpPr>
        <p:spPr/>
        <p:txBody>
          <a:bodyPr/>
          <a:lstStyle/>
          <a:p>
            <a:fld id="{A8D20B09-E176-4B1E-A28E-95C086FF3A25}" type="slidenum">
              <a:rPr lang="zh-CN" altLang="en-US" smtClean="0"/>
              <a:t>18</a:t>
            </a:fld>
            <a:endParaRPr lang="zh-CN" altLang="en-US"/>
          </a:p>
        </p:txBody>
      </p:sp>
    </p:spTree>
    <p:extLst>
      <p:ext uri="{BB962C8B-B14F-4D97-AF65-F5344CB8AC3E}">
        <p14:creationId xmlns:p14="http://schemas.microsoft.com/office/powerpoint/2010/main" val="3873935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19</a:t>
            </a:fld>
            <a:endParaRPr lang="zh-CN" altLang="en-US"/>
          </a:p>
        </p:txBody>
      </p:sp>
    </p:spTree>
    <p:extLst>
      <p:ext uri="{BB962C8B-B14F-4D97-AF65-F5344CB8AC3E}">
        <p14:creationId xmlns:p14="http://schemas.microsoft.com/office/powerpoint/2010/main" val="40712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000000"/>
                </a:solidFill>
                <a:effectLst/>
                <a:latin typeface="system-ui"/>
              </a:rPr>
              <a:t>从微米和纳米机器固有的纳米接触（</a:t>
            </a:r>
            <a:r>
              <a:rPr lang="en-US" altLang="zh-CN" b="0" i="0" dirty="0" err="1">
                <a:solidFill>
                  <a:srgbClr val="000000"/>
                </a:solidFill>
                <a:effectLst/>
                <a:latin typeface="system-ui"/>
              </a:rPr>
              <a:t>Urbakh</a:t>
            </a:r>
            <a:r>
              <a:rPr lang="en-US" altLang="zh-CN" b="0" i="0" dirty="0">
                <a:solidFill>
                  <a:srgbClr val="000000"/>
                </a:solidFill>
                <a:effectLst/>
                <a:latin typeface="system-ui"/>
              </a:rPr>
              <a:t> et al.</a:t>
            </a:r>
            <a:r>
              <a:rPr lang="zh-CN" altLang="en-US" b="0" i="0" dirty="0">
                <a:solidFill>
                  <a:srgbClr val="000000"/>
                </a:solidFill>
                <a:effectLst/>
                <a:latin typeface="system-ui"/>
              </a:rPr>
              <a:t>，</a:t>
            </a:r>
            <a:r>
              <a:rPr lang="en-US" altLang="zh-CN" b="0" i="0" dirty="0">
                <a:solidFill>
                  <a:srgbClr val="000000"/>
                </a:solidFill>
                <a:effectLst/>
                <a:latin typeface="system-ui"/>
              </a:rPr>
              <a:t>2004</a:t>
            </a:r>
            <a:r>
              <a:rPr lang="zh-CN" altLang="en-US" b="0" i="0" dirty="0">
                <a:solidFill>
                  <a:srgbClr val="000000"/>
                </a:solidFill>
                <a:effectLst/>
                <a:latin typeface="system-ui"/>
              </a:rPr>
              <a:t>）和生物分子马达（</a:t>
            </a:r>
            <a:r>
              <a:rPr lang="en-US" altLang="zh-CN" b="0" i="0" dirty="0" err="1">
                <a:solidFill>
                  <a:srgbClr val="000000"/>
                </a:solidFill>
                <a:effectLst/>
                <a:latin typeface="system-ui"/>
              </a:rPr>
              <a:t>Bormuth</a:t>
            </a:r>
            <a:r>
              <a:rPr lang="en-US" altLang="zh-CN" b="0" i="0" dirty="0">
                <a:solidFill>
                  <a:srgbClr val="000000"/>
                </a:solidFill>
                <a:effectLst/>
                <a:latin typeface="system-ui"/>
              </a:rPr>
              <a:t> et al.</a:t>
            </a:r>
            <a:r>
              <a:rPr lang="zh-CN" altLang="en-US" b="0" i="0" dirty="0">
                <a:solidFill>
                  <a:srgbClr val="000000"/>
                </a:solidFill>
                <a:effectLst/>
                <a:latin typeface="system-ui"/>
              </a:rPr>
              <a:t>，</a:t>
            </a:r>
            <a:r>
              <a:rPr lang="en-US" altLang="zh-CN" b="0" i="0" dirty="0">
                <a:solidFill>
                  <a:srgbClr val="000000"/>
                </a:solidFill>
                <a:effectLst/>
                <a:latin typeface="system-ui"/>
              </a:rPr>
              <a:t>2009</a:t>
            </a:r>
            <a:r>
              <a:rPr lang="zh-CN" altLang="en-US" b="0" i="0" dirty="0">
                <a:solidFill>
                  <a:srgbClr val="000000"/>
                </a:solidFill>
                <a:effectLst/>
                <a:latin typeface="system-ui"/>
              </a:rPr>
              <a:t>）到地震的地球物理尺度特征（</a:t>
            </a:r>
            <a:r>
              <a:rPr lang="en-US" altLang="zh-CN" b="0" i="0" dirty="0">
                <a:solidFill>
                  <a:srgbClr val="000000"/>
                </a:solidFill>
                <a:effectLst/>
                <a:latin typeface="system-ui"/>
              </a:rPr>
              <a:t>Scholz</a:t>
            </a:r>
            <a:r>
              <a:rPr lang="zh-CN" altLang="en-US" b="0" i="0" dirty="0">
                <a:solidFill>
                  <a:srgbClr val="000000"/>
                </a:solidFill>
                <a:effectLst/>
                <a:latin typeface="system-ui"/>
              </a:rPr>
              <a:t>，</a:t>
            </a:r>
            <a:r>
              <a:rPr lang="en-US" altLang="zh-CN" b="0" i="0" dirty="0">
                <a:solidFill>
                  <a:srgbClr val="000000"/>
                </a:solidFill>
                <a:effectLst/>
                <a:latin typeface="system-ui"/>
              </a:rPr>
              <a:t>1998</a:t>
            </a:r>
            <a:r>
              <a:rPr lang="zh-CN" altLang="en-US" b="0" i="0" dirty="0">
                <a:solidFill>
                  <a:srgbClr val="000000"/>
                </a:solidFill>
                <a:effectLst/>
                <a:latin typeface="system-ui"/>
              </a:rPr>
              <a:t>），在跨越各种尺度的不同系统和现象中，摩擦运动起着核心作用。由于其巨大的实用性和技术重要性，该问题在几个世纪以来一直在推动进步。从列奥纳多</a:t>
            </a:r>
            <a:r>
              <a:rPr lang="en-US" altLang="zh-CN" b="0" i="0" dirty="0">
                <a:solidFill>
                  <a:srgbClr val="000000"/>
                </a:solidFill>
                <a:effectLst/>
                <a:latin typeface="system-ui"/>
              </a:rPr>
              <a:t>·</a:t>
            </a:r>
            <a:r>
              <a:rPr lang="zh-CN" altLang="en-US" b="0" i="0" dirty="0">
                <a:solidFill>
                  <a:srgbClr val="000000"/>
                </a:solidFill>
                <a:effectLst/>
                <a:latin typeface="system-ui"/>
              </a:rPr>
              <a:t>达</a:t>
            </a:r>
            <a:r>
              <a:rPr lang="en-US" altLang="zh-CN" b="0" i="0" dirty="0">
                <a:solidFill>
                  <a:srgbClr val="000000"/>
                </a:solidFill>
                <a:effectLst/>
                <a:latin typeface="system-ui"/>
              </a:rPr>
              <a:t>·</a:t>
            </a:r>
            <a:r>
              <a:rPr lang="zh-CN" altLang="en-US" b="0" i="0" dirty="0">
                <a:solidFill>
                  <a:srgbClr val="000000"/>
                </a:solidFill>
                <a:effectLst/>
                <a:latin typeface="system-ui"/>
              </a:rPr>
              <a:t>芬奇开始，历史人物就将摩擦带入了物理学领域，</a:t>
            </a:r>
            <a:endParaRPr lang="en-US" altLang="zh-CN" b="0" i="0" dirty="0">
              <a:solidFill>
                <a:srgbClr val="000000"/>
              </a:solidFill>
              <a:effectLst/>
              <a:latin typeface="system-u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000000"/>
              </a:solidFill>
              <a:effectLst/>
              <a:latin typeface="system-u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000000"/>
                </a:solidFill>
                <a:effectLst/>
                <a:latin typeface="system-ui"/>
              </a:rPr>
              <a:t>同样根据大量的经验数据，在</a:t>
            </a:r>
            <a:r>
              <a:rPr lang="en-US" altLang="zh-CN" b="0" i="0" dirty="0">
                <a:solidFill>
                  <a:srgbClr val="000000"/>
                </a:solidFill>
                <a:effectLst/>
                <a:latin typeface="system-ui"/>
              </a:rPr>
              <a:t>20</a:t>
            </a:r>
            <a:r>
              <a:rPr lang="zh-CN" altLang="en-US" b="0" i="0" dirty="0">
                <a:solidFill>
                  <a:srgbClr val="000000"/>
                </a:solidFill>
                <a:effectLst/>
                <a:latin typeface="system-ui"/>
              </a:rPr>
              <a:t>世纪上半叶，人们对这些定律进行了认真的尝试，试图从微观上理解这些定律（</a:t>
            </a:r>
            <a:r>
              <a:rPr lang="en-US" altLang="zh-CN" b="0" i="0" dirty="0">
                <a:solidFill>
                  <a:srgbClr val="000000"/>
                </a:solidFill>
                <a:effectLst/>
                <a:latin typeface="system-ui"/>
              </a:rPr>
              <a:t>Bowden</a:t>
            </a:r>
            <a:r>
              <a:rPr lang="zh-CN" altLang="en-US" b="0" i="0" dirty="0">
                <a:solidFill>
                  <a:srgbClr val="000000"/>
                </a:solidFill>
                <a:effectLst/>
                <a:latin typeface="system-ui"/>
              </a:rPr>
              <a:t>和</a:t>
            </a:r>
            <a:r>
              <a:rPr lang="en-US" altLang="zh-CN" b="0" i="0" dirty="0">
                <a:solidFill>
                  <a:srgbClr val="000000"/>
                </a:solidFill>
                <a:effectLst/>
                <a:latin typeface="system-ui"/>
              </a:rPr>
              <a:t>Tabor</a:t>
            </a:r>
            <a:r>
              <a:rPr lang="zh-CN" altLang="en-US" b="0" i="0" dirty="0">
                <a:solidFill>
                  <a:srgbClr val="000000"/>
                </a:solidFill>
                <a:effectLst/>
                <a:latin typeface="system-ui"/>
              </a:rPr>
              <a:t>，</a:t>
            </a:r>
            <a:r>
              <a:rPr lang="en-US" altLang="zh-CN" b="0" i="0" dirty="0">
                <a:solidFill>
                  <a:srgbClr val="000000"/>
                </a:solidFill>
                <a:effectLst/>
                <a:latin typeface="system-ui"/>
              </a:rPr>
              <a:t>1950</a:t>
            </a:r>
            <a:r>
              <a:rPr lang="zh-CN" altLang="en-US" b="0" i="0" dirty="0">
                <a:solidFill>
                  <a:srgbClr val="000000"/>
                </a:solidFill>
                <a:effectLst/>
                <a:latin typeface="system-ui"/>
              </a:rPr>
              <a:t>）。尽管滑动摩擦的基础物理</a:t>
            </a:r>
            <a:r>
              <a:rPr lang="en-US" altLang="zh-CN" b="0" i="0" dirty="0">
                <a:solidFill>
                  <a:srgbClr val="000000"/>
                </a:solidFill>
                <a:effectLst/>
                <a:latin typeface="system-ui"/>
              </a:rPr>
              <a:t>——</a:t>
            </a:r>
            <a:r>
              <a:rPr lang="zh-CN" altLang="en-US" b="0" i="0" dirty="0">
                <a:solidFill>
                  <a:srgbClr val="000000"/>
                </a:solidFill>
                <a:effectLst/>
                <a:latin typeface="system-ui"/>
              </a:rPr>
              <a:t>固体、剪切流体和运动表面的非平衡统计力学</a:t>
            </a:r>
            <a:r>
              <a:rPr lang="en-US" altLang="zh-CN" b="0" i="0" dirty="0">
                <a:solidFill>
                  <a:srgbClr val="000000"/>
                </a:solidFill>
                <a:effectLst/>
                <a:latin typeface="system-ui"/>
              </a:rPr>
              <a:t>——</a:t>
            </a:r>
            <a:r>
              <a:rPr lang="zh-CN" altLang="en-US" b="0" i="0" dirty="0">
                <a:solidFill>
                  <a:srgbClr val="000000"/>
                </a:solidFill>
                <a:effectLst/>
                <a:latin typeface="system-ui"/>
              </a:rPr>
              <a:t>原则上相当令人兴奋，但直到过去几十年，该领域作为一个整体（即使有明显的例外）都未能吸引物理学家的足够兴趣。微观数据的缺乏，以及相应的理论的缺乏，可能促成了滑动摩擦的无痕迹图像的投射。</a:t>
            </a:r>
            <a:endParaRPr lang="en-US" altLang="zh-CN" dirty="0"/>
          </a:p>
          <a:p>
            <a:pPr algn="just"/>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2</a:t>
            </a:fld>
            <a:endParaRPr lang="zh-CN" altLang="en-US"/>
          </a:p>
        </p:txBody>
      </p:sp>
    </p:spTree>
    <p:extLst>
      <p:ext uri="{BB962C8B-B14F-4D97-AF65-F5344CB8AC3E}">
        <p14:creationId xmlns:p14="http://schemas.microsoft.com/office/powerpoint/2010/main" val="681458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20</a:t>
            </a:fld>
            <a:endParaRPr lang="zh-CN" altLang="en-US"/>
          </a:p>
        </p:txBody>
      </p:sp>
    </p:spTree>
    <p:extLst>
      <p:ext uri="{BB962C8B-B14F-4D97-AF65-F5344CB8AC3E}">
        <p14:creationId xmlns:p14="http://schemas.microsoft.com/office/powerpoint/2010/main" val="828816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Defining contact area is one of the major </a:t>
            </a:r>
            <a:r>
              <a:rPr lang="en-US" dirty="0" err="1"/>
              <a:t>challengesfor</a:t>
            </a:r>
            <a:r>
              <a:rPr lang="en-US" dirty="0"/>
              <a:t> understanding friction in nanoscale contacts. Because fundamentally contact is formed by atoms interacting across the interface</a:t>
            </a:r>
          </a:p>
        </p:txBody>
      </p:sp>
      <p:sp>
        <p:nvSpPr>
          <p:cNvPr id="4" name="灯片编号占位符 3"/>
          <p:cNvSpPr>
            <a:spLocks noGrp="1"/>
          </p:cNvSpPr>
          <p:nvPr>
            <p:ph type="sldNum" sz="quarter" idx="5"/>
          </p:nvPr>
        </p:nvSpPr>
        <p:spPr/>
        <p:txBody>
          <a:bodyPr/>
          <a:lstStyle/>
          <a:p>
            <a:fld id="{5CAE4EED-9A92-47CF-A442-3AF3A050A2DF}" type="slidenum">
              <a:rPr lang="zh-CN" altLang="en-US" smtClean="0"/>
              <a:t>21</a:t>
            </a:fld>
            <a:endParaRPr lang="zh-CN" altLang="en-US"/>
          </a:p>
        </p:txBody>
      </p:sp>
    </p:spTree>
    <p:extLst>
      <p:ext uri="{BB962C8B-B14F-4D97-AF65-F5344CB8AC3E}">
        <p14:creationId xmlns:p14="http://schemas.microsoft.com/office/powerpoint/2010/main" val="1110034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22</a:t>
            </a:fld>
            <a:endParaRPr lang="zh-CN" altLang="en-US"/>
          </a:p>
        </p:txBody>
      </p:sp>
    </p:spTree>
    <p:extLst>
      <p:ext uri="{BB962C8B-B14F-4D97-AF65-F5344CB8AC3E}">
        <p14:creationId xmlns:p14="http://schemas.microsoft.com/office/powerpoint/2010/main" val="2771860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MD</a:t>
            </a:r>
            <a:r>
              <a:rPr lang="zh-CN" altLang="en-US" dirty="0"/>
              <a:t>方法</a:t>
            </a:r>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23</a:t>
            </a:fld>
            <a:endParaRPr lang="zh-CN" altLang="en-US"/>
          </a:p>
        </p:txBody>
      </p:sp>
    </p:spTree>
    <p:extLst>
      <p:ext uri="{BB962C8B-B14F-4D97-AF65-F5344CB8AC3E}">
        <p14:creationId xmlns:p14="http://schemas.microsoft.com/office/powerpoint/2010/main" val="590897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24</a:t>
            </a:fld>
            <a:endParaRPr lang="zh-CN" altLang="en-US"/>
          </a:p>
        </p:txBody>
      </p:sp>
    </p:spTree>
    <p:extLst>
      <p:ext uri="{BB962C8B-B14F-4D97-AF65-F5344CB8AC3E}">
        <p14:creationId xmlns:p14="http://schemas.microsoft.com/office/powerpoint/2010/main" val="4018570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b="0" i="0" dirty="0" err="1">
                <a:effectLst/>
                <a:latin typeface="Arial" panose="020B0604020202020204" pitchFamily="34" charset="0"/>
              </a:rPr>
              <a:t>superlubricity</a:t>
            </a:r>
            <a:r>
              <a:rPr lang="zh-CN" altLang="en-US" b="0" i="0" dirty="0">
                <a:solidFill>
                  <a:srgbClr val="000000"/>
                </a:solidFill>
                <a:effectLst/>
                <a:latin typeface="system-ui"/>
              </a:rPr>
              <a:t>超润滑性是指两个不确定的周期性表面可能在干接触中滑动，而没有原子级的粘滑不稳定性，如上所述，这是能量耗散的主要来源。它的物理起源首先是两个相互作用的无限不通约系统的能量与它们的相对位置无关；其次，如果它们足够硬，它们就会滑动而不会发生粘滑。在</a:t>
            </a:r>
            <a:r>
              <a:rPr lang="en-US" altLang="zh-CN" b="0" i="0" dirty="0" err="1">
                <a:solidFill>
                  <a:srgbClr val="000000"/>
                </a:solidFill>
                <a:effectLst/>
                <a:latin typeface="system-ui"/>
              </a:rPr>
              <a:t>Peyrard</a:t>
            </a:r>
            <a:r>
              <a:rPr lang="zh-CN" altLang="en-US" b="0" i="0" dirty="0">
                <a:solidFill>
                  <a:srgbClr val="000000"/>
                </a:solidFill>
                <a:effectLst/>
                <a:latin typeface="system-ui"/>
              </a:rPr>
              <a:t>和</a:t>
            </a:r>
            <a:r>
              <a:rPr lang="en-US" altLang="zh-CN" b="0" i="0" dirty="0" err="1">
                <a:solidFill>
                  <a:srgbClr val="000000"/>
                </a:solidFill>
                <a:effectLst/>
                <a:latin typeface="system-ui"/>
              </a:rPr>
              <a:t>Aubry</a:t>
            </a:r>
            <a:r>
              <a:rPr lang="zh-CN" altLang="en-US" b="0" i="0" dirty="0">
                <a:solidFill>
                  <a:srgbClr val="000000"/>
                </a:solidFill>
                <a:effectLst/>
                <a:latin typeface="system-ui"/>
              </a:rPr>
              <a:t>（</a:t>
            </a:r>
            <a:r>
              <a:rPr lang="en-US" altLang="zh-CN" b="0" i="0" dirty="0">
                <a:solidFill>
                  <a:srgbClr val="000000"/>
                </a:solidFill>
                <a:effectLst/>
                <a:latin typeface="system-ui"/>
              </a:rPr>
              <a:t>1983</a:t>
            </a:r>
            <a:r>
              <a:rPr lang="zh-CN" altLang="en-US" b="0" i="0" dirty="0">
                <a:solidFill>
                  <a:srgbClr val="000000"/>
                </a:solidFill>
                <a:effectLst/>
                <a:latin typeface="system-ui"/>
              </a:rPr>
              <a:t>）的开创性工作中，首次在</a:t>
            </a:r>
            <a:r>
              <a:rPr lang="en-US" altLang="zh-CN" b="0" i="0" dirty="0">
                <a:solidFill>
                  <a:srgbClr val="000000"/>
                </a:solidFill>
                <a:effectLst/>
                <a:latin typeface="system-ui"/>
              </a:rPr>
              <a:t>FK</a:t>
            </a:r>
            <a:r>
              <a:rPr lang="zh-CN" altLang="en-US" b="0" i="0" dirty="0">
                <a:solidFill>
                  <a:srgbClr val="000000"/>
                </a:solidFill>
                <a:effectLst/>
                <a:latin typeface="system-ui"/>
              </a:rPr>
              <a:t>模型中获得了消失静摩擦，这项工作涉及相互不相称的周期性和足够硬的无限晶格。后来，平野和新条（</a:t>
            </a:r>
            <a:r>
              <a:rPr lang="en-US" altLang="zh-CN" b="0" i="0" dirty="0">
                <a:solidFill>
                  <a:srgbClr val="000000"/>
                </a:solidFill>
                <a:effectLst/>
                <a:latin typeface="system-ui"/>
              </a:rPr>
              <a:t>1993</a:t>
            </a:r>
            <a:r>
              <a:rPr lang="zh-CN" altLang="en-US" b="0" i="0" dirty="0">
                <a:solidFill>
                  <a:srgbClr val="000000"/>
                </a:solidFill>
                <a:effectLst/>
                <a:latin typeface="system-ui"/>
              </a:rPr>
              <a:t>年、</a:t>
            </a:r>
            <a:r>
              <a:rPr lang="en-US" altLang="zh-CN" b="0" i="0" dirty="0">
                <a:solidFill>
                  <a:srgbClr val="000000"/>
                </a:solidFill>
                <a:effectLst/>
                <a:latin typeface="system-ui"/>
              </a:rPr>
              <a:t>1990</a:t>
            </a:r>
            <a:r>
              <a:rPr lang="zh-CN" altLang="en-US" b="0" i="0" dirty="0">
                <a:solidFill>
                  <a:srgbClr val="000000"/>
                </a:solidFill>
                <a:effectLst/>
                <a:latin typeface="system-ui"/>
              </a:rPr>
              <a:t>年）；</a:t>
            </a:r>
            <a:r>
              <a:rPr lang="en-US" altLang="zh-CN" b="0" i="0" dirty="0" err="1">
                <a:solidFill>
                  <a:srgbClr val="000000"/>
                </a:solidFill>
                <a:effectLst/>
                <a:latin typeface="system-ui"/>
              </a:rPr>
              <a:t>Shinjo</a:t>
            </a:r>
            <a:r>
              <a:rPr lang="zh-CN" altLang="en-US" b="0" i="0" dirty="0">
                <a:solidFill>
                  <a:srgbClr val="000000"/>
                </a:solidFill>
                <a:effectLst/>
                <a:latin typeface="system-ui"/>
              </a:rPr>
              <a:t>和</a:t>
            </a:r>
            <a:r>
              <a:rPr lang="en-US" altLang="zh-CN" b="0" i="0" dirty="0">
                <a:solidFill>
                  <a:srgbClr val="000000"/>
                </a:solidFill>
                <a:effectLst/>
                <a:latin typeface="system-ui"/>
              </a:rPr>
              <a:t>Hirano</a:t>
            </a:r>
            <a:r>
              <a:rPr lang="zh-CN" altLang="en-US" b="0" i="0" dirty="0">
                <a:solidFill>
                  <a:srgbClr val="000000"/>
                </a:solidFill>
                <a:effectLst/>
                <a:latin typeface="system-ui"/>
              </a:rPr>
              <a:t>（</a:t>
            </a:r>
            <a:r>
              <a:rPr lang="en-US" altLang="zh-CN" b="0" i="0" dirty="0">
                <a:solidFill>
                  <a:srgbClr val="000000"/>
                </a:solidFill>
                <a:effectLst/>
                <a:latin typeface="system-ui"/>
              </a:rPr>
              <a:t>1993</a:t>
            </a:r>
            <a:r>
              <a:rPr lang="zh-CN" altLang="en-US" b="0" i="0" dirty="0">
                <a:solidFill>
                  <a:srgbClr val="000000"/>
                </a:solidFill>
                <a:effectLst/>
                <a:latin typeface="system-ui"/>
              </a:rPr>
              <a:t>）预测，对于无限的不相称接触，动摩擦也应该消失，并称这种效应为超润滑。在这些条件下，两个不匹配的刚性晶体之间的横向波纹力系统地抵消。然而，周期性界面的不可通约性只抵消了一个能量耗散通道，即源自低速粘滑不稳定性的能量耗散通道。其他耗散过程，如声波的发射，仍然存在，因此即使在完全不可通约的情况下，净动摩擦力也不会消失。尽管如此，在超级润滑状态下，相对于类似但相称的情况，人们预计摩擦力会大幅降低。</a:t>
            </a:r>
            <a:endParaRPr lang="en-US" altLang="zh-CN" b="0" i="0" dirty="0">
              <a:solidFill>
                <a:srgbClr val="000000"/>
              </a:solidFill>
              <a:effectLst/>
              <a:latin typeface="system-ui"/>
            </a:endParaRPr>
          </a:p>
          <a:p>
            <a:pPr algn="just"/>
            <a:endParaRPr lang="en-US" b="0" i="0" dirty="0">
              <a:solidFill>
                <a:srgbClr val="000000"/>
              </a:solidFill>
              <a:effectLst/>
              <a:latin typeface="system-ui"/>
            </a:endParaRPr>
          </a:p>
          <a:p>
            <a:pPr algn="just"/>
            <a:r>
              <a:rPr lang="en-US" altLang="zh-CN" b="0" i="0" dirty="0" err="1">
                <a:solidFill>
                  <a:srgbClr val="000000"/>
                </a:solidFill>
                <a:effectLst/>
                <a:latin typeface="system-ui"/>
              </a:rPr>
              <a:t>Dienwiebel</a:t>
            </a:r>
            <a:r>
              <a:rPr lang="zh-CN" altLang="en-US" b="0" i="0" dirty="0">
                <a:solidFill>
                  <a:srgbClr val="000000"/>
                </a:solidFill>
                <a:effectLst/>
                <a:latin typeface="system-ui"/>
              </a:rPr>
              <a:t>等人最近对超润滑性进行了详细的实验研究（</a:t>
            </a:r>
            <a:r>
              <a:rPr lang="en-US" altLang="zh-CN" b="0" i="0" dirty="0">
                <a:solidFill>
                  <a:srgbClr val="000000"/>
                </a:solidFill>
                <a:effectLst/>
                <a:latin typeface="system-ui"/>
              </a:rPr>
              <a:t>20052004</a:t>
            </a:r>
            <a:r>
              <a:rPr lang="zh-CN" altLang="en-US" b="0" i="0" dirty="0">
                <a:solidFill>
                  <a:srgbClr val="000000"/>
                </a:solidFill>
                <a:effectLst/>
                <a:latin typeface="system-ui"/>
              </a:rPr>
              <a:t>）；</a:t>
            </a:r>
            <a:r>
              <a:rPr lang="en-US" altLang="zh-CN" b="0" i="0" dirty="0">
                <a:solidFill>
                  <a:srgbClr val="000000"/>
                </a:solidFill>
                <a:effectLst/>
                <a:latin typeface="system-ui"/>
              </a:rPr>
              <a:t>Verhoeven</a:t>
            </a:r>
            <a:r>
              <a:rPr lang="zh-CN" altLang="en-US" b="0" i="0" dirty="0">
                <a:solidFill>
                  <a:srgbClr val="000000"/>
                </a:solidFill>
                <a:effectLst/>
                <a:latin typeface="system-ui"/>
              </a:rPr>
              <a:t>等人（</a:t>
            </a:r>
            <a:r>
              <a:rPr lang="en-US" altLang="zh-CN" b="0" i="0" dirty="0">
                <a:solidFill>
                  <a:srgbClr val="000000"/>
                </a:solidFill>
                <a:effectLst/>
                <a:latin typeface="system-ui"/>
              </a:rPr>
              <a:t>2004</a:t>
            </a:r>
            <a:r>
              <a:rPr lang="zh-CN" altLang="en-US" b="0" i="0" dirty="0">
                <a:solidFill>
                  <a:srgbClr val="000000"/>
                </a:solidFill>
                <a:effectLst/>
                <a:latin typeface="system-ui"/>
              </a:rPr>
              <a:t>），他测量了附着在</a:t>
            </a:r>
            <a:r>
              <a:rPr lang="en-US" altLang="zh-CN" b="0" i="0" dirty="0">
                <a:solidFill>
                  <a:srgbClr val="000000"/>
                </a:solidFill>
                <a:effectLst/>
                <a:latin typeface="system-ui"/>
              </a:rPr>
              <a:t>FFM</a:t>
            </a:r>
            <a:r>
              <a:rPr lang="zh-CN" altLang="en-US" b="0" i="0" dirty="0">
                <a:solidFill>
                  <a:srgbClr val="000000"/>
                </a:solidFill>
                <a:effectLst/>
                <a:latin typeface="system-ui"/>
              </a:rPr>
              <a:t>尖端的石墨薄片和原子平面石墨表面之间的摩擦。对于薄片和基底的大多数相对取向，发现了超低摩擦力（</a:t>
            </a:r>
            <a:r>
              <a:rPr lang="en-US" altLang="zh-CN" b="0" i="0" dirty="0">
                <a:solidFill>
                  <a:srgbClr val="000000"/>
                </a:solidFill>
                <a:effectLst/>
                <a:latin typeface="system-ui"/>
              </a:rPr>
              <a:t>&lt;50pN</a:t>
            </a:r>
            <a:r>
              <a:rPr lang="zh-CN" altLang="en-US" b="0" i="0" dirty="0">
                <a:solidFill>
                  <a:srgbClr val="000000"/>
                </a:solidFill>
                <a:effectLst/>
                <a:latin typeface="system-ui"/>
              </a:rPr>
              <a:t>），因此接触表面处于不可通约状态（见图</a:t>
            </a:r>
            <a:r>
              <a:rPr lang="en-US" altLang="zh-CN" b="0" i="0" dirty="0">
                <a:solidFill>
                  <a:srgbClr val="000000"/>
                </a:solidFill>
                <a:effectLst/>
                <a:latin typeface="system-ui"/>
              </a:rPr>
              <a:t>4</a:t>
            </a:r>
            <a:r>
              <a:rPr lang="zh-CN" altLang="en-US" b="0" i="0" dirty="0">
                <a:solidFill>
                  <a:srgbClr val="000000"/>
                </a:solidFill>
                <a:effectLst/>
                <a:latin typeface="system-ui"/>
              </a:rPr>
              <a:t>）。对于对应于相称接触的窄范围的定向角，观察到粘滑运动，并且摩擦很高（通常为</a:t>
            </a:r>
            <a:r>
              <a:rPr lang="en-US" altLang="zh-CN" b="0" i="0" dirty="0">
                <a:solidFill>
                  <a:srgbClr val="000000"/>
                </a:solidFill>
                <a:effectLst/>
                <a:latin typeface="system-ui"/>
              </a:rPr>
              <a:t>250pN</a:t>
            </a:r>
            <a:r>
              <a:rPr lang="zh-CN" altLang="en-US" b="0" i="0" dirty="0">
                <a:solidFill>
                  <a:srgbClr val="000000"/>
                </a:solidFill>
                <a:effectLst/>
                <a:latin typeface="system-ui"/>
              </a:rPr>
              <a:t>）。一些早期的实验（</a:t>
            </a:r>
            <a:r>
              <a:rPr lang="en-US" altLang="zh-CN" b="0" i="0" dirty="0">
                <a:solidFill>
                  <a:srgbClr val="000000"/>
                </a:solidFill>
                <a:effectLst/>
                <a:latin typeface="system-ui"/>
              </a:rPr>
              <a:t>Hirano</a:t>
            </a:r>
            <a:r>
              <a:rPr lang="zh-CN" altLang="en-US" b="0" i="0" dirty="0">
                <a:solidFill>
                  <a:srgbClr val="000000"/>
                </a:solidFill>
                <a:effectLst/>
                <a:latin typeface="system-ui"/>
              </a:rPr>
              <a:t>等人，</a:t>
            </a:r>
            <a:r>
              <a:rPr lang="en-US" altLang="zh-CN" b="0" i="0" dirty="0">
                <a:solidFill>
                  <a:srgbClr val="000000"/>
                </a:solidFill>
                <a:effectLst/>
                <a:latin typeface="system-ui"/>
              </a:rPr>
              <a:t>1991</a:t>
            </a:r>
            <a:r>
              <a:rPr lang="zh-CN" altLang="en-US" b="0" i="0" dirty="0">
                <a:solidFill>
                  <a:srgbClr val="000000"/>
                </a:solidFill>
                <a:effectLst/>
                <a:latin typeface="system-ui"/>
              </a:rPr>
              <a:t>年；</a:t>
            </a:r>
            <a:r>
              <a:rPr lang="en-US" altLang="zh-CN" b="0" i="0" dirty="0">
                <a:solidFill>
                  <a:srgbClr val="000000"/>
                </a:solidFill>
                <a:effectLst/>
                <a:latin typeface="system-ui"/>
              </a:rPr>
              <a:t>Sheehan</a:t>
            </a:r>
            <a:r>
              <a:rPr lang="zh-CN" altLang="en-US" b="0" i="0" dirty="0">
                <a:solidFill>
                  <a:srgbClr val="000000"/>
                </a:solidFill>
                <a:effectLst/>
                <a:latin typeface="system-ui"/>
              </a:rPr>
              <a:t>和</a:t>
            </a:r>
            <a:r>
              <a:rPr lang="en-US" altLang="zh-CN" b="0" i="0" dirty="0">
                <a:solidFill>
                  <a:srgbClr val="000000"/>
                </a:solidFill>
                <a:effectLst/>
                <a:latin typeface="system-ui"/>
              </a:rPr>
              <a:t>Lieber</a:t>
            </a:r>
            <a:r>
              <a:rPr lang="zh-CN" altLang="en-US" b="0" i="0" dirty="0">
                <a:solidFill>
                  <a:srgbClr val="000000"/>
                </a:solidFill>
                <a:effectLst/>
                <a:latin typeface="system-ui"/>
              </a:rPr>
              <a:t>，</a:t>
            </a:r>
            <a:r>
              <a:rPr lang="en-US" altLang="zh-CN" b="0" i="0" dirty="0">
                <a:solidFill>
                  <a:srgbClr val="000000"/>
                </a:solidFill>
                <a:effectLst/>
                <a:latin typeface="system-ui"/>
              </a:rPr>
              <a:t>1996</a:t>
            </a:r>
            <a:r>
              <a:rPr lang="zh-CN" altLang="en-US" b="0" i="0" dirty="0">
                <a:solidFill>
                  <a:srgbClr val="000000"/>
                </a:solidFill>
                <a:effectLst/>
                <a:latin typeface="system-ui"/>
              </a:rPr>
              <a:t>年）也提供了干摩擦超润滑性的迹象。不可通约表面之间的超润滑性为小型机器的功能提供了所需的低摩擦状态。然而，一些实验表明，薄片的超润滑性具有有限的寿命：正如在</a:t>
            </a:r>
            <a:r>
              <a:rPr lang="en-US" altLang="zh-CN" b="0" i="0" dirty="0">
                <a:solidFill>
                  <a:srgbClr val="000000"/>
                </a:solidFill>
                <a:effectLst/>
                <a:latin typeface="system-ui"/>
              </a:rPr>
              <a:t>PT</a:t>
            </a:r>
            <a:r>
              <a:rPr lang="zh-CN" altLang="en-US" b="0" i="0" dirty="0">
                <a:solidFill>
                  <a:srgbClr val="000000"/>
                </a:solidFill>
                <a:effectLst/>
                <a:latin typeface="system-ui"/>
              </a:rPr>
              <a:t>模型的推广中观察到的那样（</a:t>
            </a:r>
            <a:r>
              <a:rPr lang="en-US" altLang="zh-CN" b="0" i="0" dirty="0">
                <a:solidFill>
                  <a:srgbClr val="000000"/>
                </a:solidFill>
                <a:effectLst/>
                <a:latin typeface="system-ui"/>
              </a:rPr>
              <a:t>Filippov et al.</a:t>
            </a:r>
            <a:r>
              <a:rPr lang="zh-CN" altLang="en-US" b="0" i="0" dirty="0">
                <a:solidFill>
                  <a:srgbClr val="000000"/>
                </a:solidFill>
                <a:effectLst/>
                <a:latin typeface="system-ui"/>
              </a:rPr>
              <a:t>，</a:t>
            </a:r>
            <a:r>
              <a:rPr lang="en-US" altLang="zh-CN" b="0" i="0" dirty="0">
                <a:solidFill>
                  <a:srgbClr val="000000"/>
                </a:solidFill>
                <a:effectLst/>
                <a:latin typeface="system-ui"/>
              </a:rPr>
              <a:t>2008</a:t>
            </a:r>
            <a:r>
              <a:rPr lang="zh-CN" altLang="en-US" b="0" i="0" dirty="0">
                <a:solidFill>
                  <a:srgbClr val="000000"/>
                </a:solidFill>
                <a:effectLst/>
                <a:latin typeface="system-ui"/>
              </a:rPr>
              <a:t>；</a:t>
            </a:r>
            <a:r>
              <a:rPr lang="en-US" altLang="zh-CN" b="0" i="0" dirty="0">
                <a:solidFill>
                  <a:srgbClr val="000000"/>
                </a:solidFill>
                <a:effectLst/>
                <a:latin typeface="system-ui"/>
              </a:rPr>
              <a:t>de </a:t>
            </a:r>
            <a:r>
              <a:rPr lang="en-US" altLang="zh-CN" b="0" i="0" dirty="0" err="1">
                <a:solidFill>
                  <a:srgbClr val="000000"/>
                </a:solidFill>
                <a:effectLst/>
                <a:latin typeface="system-ui"/>
              </a:rPr>
              <a:t>Wijn</a:t>
            </a:r>
            <a:r>
              <a:rPr lang="en-US" altLang="zh-CN" b="0" i="0" dirty="0">
                <a:solidFill>
                  <a:srgbClr val="000000"/>
                </a:solidFill>
                <a:effectLst/>
                <a:latin typeface="system-ui"/>
              </a:rPr>
              <a:t> et al.</a:t>
            </a:r>
            <a:r>
              <a:rPr lang="zh-CN" altLang="en-US" b="0" i="0" dirty="0">
                <a:solidFill>
                  <a:srgbClr val="000000"/>
                </a:solidFill>
                <a:effectLst/>
                <a:latin typeface="system-ui"/>
              </a:rPr>
              <a:t>，</a:t>
            </a:r>
            <a:r>
              <a:rPr lang="en-US" altLang="zh-CN" b="0" i="0" dirty="0">
                <a:solidFill>
                  <a:srgbClr val="000000"/>
                </a:solidFill>
                <a:effectLst/>
                <a:latin typeface="system-ui"/>
              </a:rPr>
              <a:t>2010</a:t>
            </a:r>
            <a:r>
              <a:rPr lang="zh-CN" altLang="en-US" b="0" i="0" dirty="0">
                <a:solidFill>
                  <a:srgbClr val="000000"/>
                </a:solidFill>
                <a:effectLst/>
                <a:latin typeface="system-ui"/>
              </a:rPr>
              <a:t>），由于薄片重新定向到相应的状态，它消失了（</a:t>
            </a:r>
            <a:r>
              <a:rPr lang="en-US" altLang="zh-CN" b="0" i="0" dirty="0" err="1">
                <a:solidFill>
                  <a:srgbClr val="000000"/>
                </a:solidFill>
                <a:effectLst/>
                <a:latin typeface="system-ui"/>
              </a:rPr>
              <a:t>Filippovet</a:t>
            </a:r>
            <a:r>
              <a:rPr lang="en-US" altLang="zh-CN" b="0" i="0" dirty="0">
                <a:solidFill>
                  <a:srgbClr val="000000"/>
                </a:solidFill>
                <a:effectLst/>
                <a:latin typeface="system-ui"/>
              </a:rPr>
              <a:t> al.</a:t>
            </a:r>
            <a:r>
              <a:rPr lang="zh-CN" altLang="en-US" b="0" i="0" dirty="0">
                <a:solidFill>
                  <a:srgbClr val="000000"/>
                </a:solidFill>
                <a:effectLst/>
                <a:latin typeface="system-ui"/>
              </a:rPr>
              <a:t>，</a:t>
            </a:r>
            <a:r>
              <a:rPr lang="en-US" altLang="zh-CN" b="0" i="0" dirty="0">
                <a:solidFill>
                  <a:srgbClr val="000000"/>
                </a:solidFill>
                <a:effectLst/>
                <a:latin typeface="system-ui"/>
              </a:rPr>
              <a:t>2009</a:t>
            </a:r>
            <a:r>
              <a:rPr lang="zh-CN" altLang="en-US" b="0" i="0" dirty="0">
                <a:solidFill>
                  <a:srgbClr val="000000"/>
                </a:solidFill>
                <a:effectLst/>
                <a:latin typeface="system-ui"/>
              </a:rPr>
              <a:t>）。</a:t>
            </a:r>
            <a:endParaRPr lang="en-US" b="0" i="0" dirty="0">
              <a:solidFill>
                <a:srgbClr val="000000"/>
              </a:solidFill>
              <a:effectLst/>
              <a:latin typeface="system-ui"/>
            </a:endParaRPr>
          </a:p>
        </p:txBody>
      </p:sp>
      <p:sp>
        <p:nvSpPr>
          <p:cNvPr id="4" name="灯片编号占位符 3"/>
          <p:cNvSpPr>
            <a:spLocks noGrp="1"/>
          </p:cNvSpPr>
          <p:nvPr>
            <p:ph type="sldNum" sz="quarter" idx="5"/>
          </p:nvPr>
        </p:nvSpPr>
        <p:spPr/>
        <p:txBody>
          <a:bodyPr/>
          <a:lstStyle/>
          <a:p>
            <a:fld id="{5CAE4EED-9A92-47CF-A442-3AF3A050A2DF}" type="slidenum">
              <a:rPr lang="zh-CN" altLang="en-US" smtClean="0"/>
              <a:t>25</a:t>
            </a:fld>
            <a:endParaRPr lang="zh-CN" altLang="en-US"/>
          </a:p>
        </p:txBody>
      </p:sp>
    </p:spTree>
    <p:extLst>
      <p:ext uri="{BB962C8B-B14F-4D97-AF65-F5344CB8AC3E}">
        <p14:creationId xmlns:p14="http://schemas.microsoft.com/office/powerpoint/2010/main" val="2414908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26</a:t>
            </a:fld>
            <a:endParaRPr lang="zh-CN" altLang="en-US"/>
          </a:p>
        </p:txBody>
      </p:sp>
    </p:spTree>
    <p:extLst>
      <p:ext uri="{BB962C8B-B14F-4D97-AF65-F5344CB8AC3E}">
        <p14:creationId xmlns:p14="http://schemas.microsoft.com/office/powerpoint/2010/main" val="1522677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27</a:t>
            </a:fld>
            <a:endParaRPr lang="zh-CN" altLang="en-US"/>
          </a:p>
        </p:txBody>
      </p:sp>
    </p:spTree>
    <p:extLst>
      <p:ext uri="{BB962C8B-B14F-4D97-AF65-F5344CB8AC3E}">
        <p14:creationId xmlns:p14="http://schemas.microsoft.com/office/powerpoint/2010/main" val="527061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28</a:t>
            </a:fld>
            <a:endParaRPr lang="zh-CN" altLang="en-US"/>
          </a:p>
        </p:txBody>
      </p:sp>
    </p:spTree>
    <p:extLst>
      <p:ext uri="{BB962C8B-B14F-4D97-AF65-F5344CB8AC3E}">
        <p14:creationId xmlns:p14="http://schemas.microsoft.com/office/powerpoint/2010/main" val="3378273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29</a:t>
            </a:fld>
            <a:endParaRPr lang="zh-CN" altLang="en-US"/>
          </a:p>
        </p:txBody>
      </p:sp>
    </p:spTree>
    <p:extLst>
      <p:ext uri="{BB962C8B-B14F-4D97-AF65-F5344CB8AC3E}">
        <p14:creationId xmlns:p14="http://schemas.microsoft.com/office/powerpoint/2010/main" val="116596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3</a:t>
            </a:fld>
            <a:endParaRPr lang="zh-CN" altLang="en-US"/>
          </a:p>
        </p:txBody>
      </p:sp>
    </p:spTree>
    <p:extLst>
      <p:ext uri="{BB962C8B-B14F-4D97-AF65-F5344CB8AC3E}">
        <p14:creationId xmlns:p14="http://schemas.microsoft.com/office/powerpoint/2010/main" val="1262188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4</a:t>
            </a:fld>
            <a:endParaRPr lang="zh-CN" altLang="en-US"/>
          </a:p>
        </p:txBody>
      </p:sp>
    </p:spTree>
    <p:extLst>
      <p:ext uri="{BB962C8B-B14F-4D97-AF65-F5344CB8AC3E}">
        <p14:creationId xmlns:p14="http://schemas.microsoft.com/office/powerpoint/2010/main" val="1945530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system-ui"/>
              </a:rPr>
              <a:t>同样根据大量的经验数据，在</a:t>
            </a:r>
            <a:r>
              <a:rPr lang="en-US" altLang="zh-CN" b="0" i="0" dirty="0">
                <a:solidFill>
                  <a:srgbClr val="000000"/>
                </a:solidFill>
                <a:effectLst/>
                <a:latin typeface="system-ui"/>
              </a:rPr>
              <a:t>20</a:t>
            </a:r>
            <a:r>
              <a:rPr lang="zh-CN" altLang="en-US" b="0" i="0" dirty="0">
                <a:solidFill>
                  <a:srgbClr val="000000"/>
                </a:solidFill>
                <a:effectLst/>
                <a:latin typeface="system-ui"/>
              </a:rPr>
              <a:t>世纪上半叶，人们对这些定律进行了认真的尝试，试图从微观上理解这些定律（</a:t>
            </a:r>
            <a:r>
              <a:rPr lang="en-US" altLang="zh-CN" b="0" i="0" dirty="0">
                <a:solidFill>
                  <a:srgbClr val="000000"/>
                </a:solidFill>
                <a:effectLst/>
                <a:latin typeface="system-ui"/>
              </a:rPr>
              <a:t>Bowden</a:t>
            </a:r>
            <a:r>
              <a:rPr lang="zh-CN" altLang="en-US" b="0" i="0" dirty="0">
                <a:solidFill>
                  <a:srgbClr val="000000"/>
                </a:solidFill>
                <a:effectLst/>
                <a:latin typeface="system-ui"/>
              </a:rPr>
              <a:t>和</a:t>
            </a:r>
            <a:r>
              <a:rPr lang="en-US" altLang="zh-CN" b="0" i="0" dirty="0">
                <a:solidFill>
                  <a:srgbClr val="000000"/>
                </a:solidFill>
                <a:effectLst/>
                <a:latin typeface="system-ui"/>
              </a:rPr>
              <a:t>Tabor</a:t>
            </a:r>
            <a:r>
              <a:rPr lang="zh-CN" altLang="en-US" b="0" i="0" dirty="0">
                <a:solidFill>
                  <a:srgbClr val="000000"/>
                </a:solidFill>
                <a:effectLst/>
                <a:latin typeface="system-ui"/>
              </a:rPr>
              <a:t>，</a:t>
            </a:r>
            <a:r>
              <a:rPr lang="en-US" altLang="zh-CN" b="0" i="0" dirty="0">
                <a:solidFill>
                  <a:srgbClr val="000000"/>
                </a:solidFill>
                <a:effectLst/>
                <a:latin typeface="system-ui"/>
              </a:rPr>
              <a:t>1950</a:t>
            </a:r>
            <a:r>
              <a:rPr lang="zh-CN" altLang="en-US" b="0" i="0" dirty="0">
                <a:solidFill>
                  <a:srgbClr val="000000"/>
                </a:solidFill>
                <a:effectLst/>
                <a:latin typeface="system-ui"/>
              </a:rPr>
              <a:t>）。尽管滑动摩擦的基础物理</a:t>
            </a:r>
            <a:r>
              <a:rPr lang="en-US" altLang="zh-CN" b="0" i="0" dirty="0">
                <a:solidFill>
                  <a:srgbClr val="000000"/>
                </a:solidFill>
                <a:effectLst/>
                <a:latin typeface="system-ui"/>
              </a:rPr>
              <a:t>——</a:t>
            </a:r>
            <a:r>
              <a:rPr lang="zh-CN" altLang="en-US" b="0" i="0" dirty="0">
                <a:solidFill>
                  <a:srgbClr val="000000"/>
                </a:solidFill>
                <a:effectLst/>
                <a:latin typeface="system-ui"/>
              </a:rPr>
              <a:t>固体、剪切流体和运动表面的非平衡统计力学</a:t>
            </a:r>
            <a:r>
              <a:rPr lang="en-US" altLang="zh-CN" b="0" i="0" dirty="0">
                <a:solidFill>
                  <a:srgbClr val="000000"/>
                </a:solidFill>
                <a:effectLst/>
                <a:latin typeface="system-ui"/>
              </a:rPr>
              <a:t>——</a:t>
            </a:r>
            <a:r>
              <a:rPr lang="zh-CN" altLang="en-US" b="0" i="0" dirty="0">
                <a:solidFill>
                  <a:srgbClr val="000000"/>
                </a:solidFill>
                <a:effectLst/>
                <a:latin typeface="system-ui"/>
              </a:rPr>
              <a:t>原则上相当令人兴奋，但直到过去几十年，该领域作为一个整体（即使有明显的例外）都未能吸引物理学家的足够兴趣。微观数据的缺乏，以及相应的理论的缺乏，可能促成了滑动摩擦的无痕迹图像的投射。</a:t>
            </a:r>
            <a:endParaRPr lang="en-US" altLang="zh-CN" b="0" i="0" dirty="0">
              <a:solidFill>
                <a:srgbClr val="000000"/>
              </a:solidFill>
              <a:effectLst/>
              <a:latin typeface="system-ui"/>
            </a:endParaRPr>
          </a:p>
          <a:p>
            <a:endParaRPr lang="en-US" b="0" i="0" dirty="0">
              <a:solidFill>
                <a:srgbClr val="000000"/>
              </a:solidFill>
              <a:effectLst/>
              <a:latin typeface="system-ui"/>
            </a:endParaRPr>
          </a:p>
          <a:p>
            <a:r>
              <a:rPr lang="zh-CN" altLang="en-US" b="0" i="0" dirty="0">
                <a:solidFill>
                  <a:srgbClr val="000000"/>
                </a:solidFill>
                <a:effectLst/>
                <a:latin typeface="system-ui"/>
              </a:rPr>
              <a:t>为什么</a:t>
            </a:r>
            <a:r>
              <a:rPr lang="en-US" altLang="zh-CN" b="0" i="0" dirty="0">
                <a:solidFill>
                  <a:srgbClr val="000000"/>
                </a:solidFill>
                <a:effectLst/>
                <a:latin typeface="system-ui"/>
              </a:rPr>
              <a:t>2</a:t>
            </a:r>
            <a:r>
              <a:rPr lang="zh-CN" altLang="en-US" b="0" i="0" dirty="0">
                <a:solidFill>
                  <a:srgbClr val="000000"/>
                </a:solidFill>
                <a:effectLst/>
                <a:latin typeface="system-ui"/>
              </a:rPr>
              <a:t>？ </a:t>
            </a:r>
            <a:r>
              <a:rPr lang="en-US" altLang="zh-CN" b="0" i="0" dirty="0">
                <a:solidFill>
                  <a:srgbClr val="000000"/>
                </a:solidFill>
                <a:effectLst/>
                <a:latin typeface="system-ui"/>
              </a:rPr>
              <a:t>1</a:t>
            </a:r>
            <a:r>
              <a:rPr lang="zh-CN" altLang="en-US" b="0" i="0" dirty="0">
                <a:solidFill>
                  <a:srgbClr val="000000"/>
                </a:solidFill>
                <a:effectLst/>
                <a:latin typeface="system-ui"/>
              </a:rPr>
              <a:t>和</a:t>
            </a:r>
            <a:r>
              <a:rPr lang="en-US" altLang="zh-CN" b="0" i="0" dirty="0">
                <a:solidFill>
                  <a:srgbClr val="000000"/>
                </a:solidFill>
                <a:effectLst/>
                <a:latin typeface="system-ui"/>
              </a:rPr>
              <a:t>2</a:t>
            </a:r>
            <a:r>
              <a:rPr lang="zh-CN" altLang="en-US" b="0" i="0" dirty="0">
                <a:solidFill>
                  <a:srgbClr val="000000"/>
                </a:solidFill>
                <a:effectLst/>
                <a:latin typeface="system-ui"/>
              </a:rPr>
              <a:t>是否正确？</a:t>
            </a:r>
            <a:endParaRPr lang="en-US" altLang="zh-CN" b="0" i="0" dirty="0">
              <a:solidFill>
                <a:srgbClr val="000000"/>
              </a:solidFill>
              <a:effectLst/>
              <a:latin typeface="system-ui"/>
            </a:endParaRPr>
          </a:p>
          <a:p>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5</a:t>
            </a:fld>
            <a:endParaRPr lang="zh-CN" altLang="en-US"/>
          </a:p>
        </p:txBody>
      </p:sp>
    </p:spTree>
    <p:extLst>
      <p:ext uri="{BB962C8B-B14F-4D97-AF65-F5344CB8AC3E}">
        <p14:creationId xmlns:p14="http://schemas.microsoft.com/office/powerpoint/2010/main" val="2408090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6</a:t>
            </a:fld>
            <a:endParaRPr lang="zh-CN" altLang="en-US"/>
          </a:p>
        </p:txBody>
      </p:sp>
    </p:spTree>
    <p:extLst>
      <p:ext uri="{BB962C8B-B14F-4D97-AF65-F5344CB8AC3E}">
        <p14:creationId xmlns:p14="http://schemas.microsoft.com/office/powerpoint/2010/main" val="404410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system-ui"/>
              </a:rPr>
              <a:t>三场平静的革命，性质广泛，与摩擦无关，正在从根本上改变这种公平的状态。</a:t>
            </a:r>
            <a:endParaRPr lang="en-US" altLang="zh-CN" b="0" i="0" dirty="0">
              <a:solidFill>
                <a:srgbClr val="000000"/>
              </a:solidFill>
              <a:effectLst/>
              <a:latin typeface="system-ui"/>
            </a:endParaRPr>
          </a:p>
          <a:p>
            <a:endParaRPr lang="en-US" altLang="zh-CN" b="0" i="0" dirty="0">
              <a:solidFill>
                <a:srgbClr val="000000"/>
              </a:solidFill>
              <a:effectLst/>
              <a:latin typeface="system-ui"/>
            </a:endParaRPr>
          </a:p>
          <a:p>
            <a:r>
              <a:rPr lang="zh-CN" altLang="en-US" b="0" i="0" dirty="0">
                <a:solidFill>
                  <a:srgbClr val="000000"/>
                </a:solidFill>
                <a:effectLst/>
                <a:latin typeface="system-ui"/>
              </a:rPr>
              <a:t>首先，复杂度一般领域的进展为解决具有相互作用自由度的非平衡无序系统提供了新的工具</a:t>
            </a:r>
            <a:endParaRPr lang="en-US" altLang="zh-CN" b="0" i="0" dirty="0">
              <a:solidFill>
                <a:srgbClr val="000000"/>
              </a:solidFill>
              <a:effectLst/>
              <a:latin typeface="system-ui"/>
            </a:endParaRPr>
          </a:p>
          <a:p>
            <a:r>
              <a:rPr lang="zh-CN" altLang="en-US" b="0" i="0" dirty="0">
                <a:solidFill>
                  <a:srgbClr val="000000"/>
                </a:solidFill>
                <a:effectLst/>
                <a:latin typeface="system-ui"/>
              </a:rPr>
              <a:t>凝聚态物理的发展</a:t>
            </a:r>
            <a:endParaRPr lang="en-US" altLang="zh-CN" b="0" i="0" dirty="0">
              <a:solidFill>
                <a:srgbClr val="000000"/>
              </a:solidFill>
              <a:effectLst/>
              <a:latin typeface="system-ui"/>
            </a:endParaRPr>
          </a:p>
          <a:p>
            <a:endParaRPr lang="en-US" altLang="zh-CN" b="0" i="0" dirty="0">
              <a:solidFill>
                <a:srgbClr val="000000"/>
              </a:solidFill>
              <a:effectLst/>
              <a:latin typeface="system-ui"/>
            </a:endParaRPr>
          </a:p>
          <a:p>
            <a:r>
              <a:rPr lang="zh-CN" altLang="en-US" b="0" i="0" dirty="0">
                <a:solidFill>
                  <a:srgbClr val="000000"/>
                </a:solidFill>
                <a:effectLst/>
                <a:latin typeface="system-ui"/>
              </a:rPr>
              <a:t>。其次，也是至关重要的一点是，纳米技术的发展扩展了摩擦的研究，并允许在纳米和微观尺度上对表征良好的材料和表面进行分析。值得注意的是，原子力显微镜（</a:t>
            </a:r>
            <a:r>
              <a:rPr lang="en-US" altLang="zh-CN" b="0" i="0" dirty="0">
                <a:solidFill>
                  <a:srgbClr val="000000"/>
                </a:solidFill>
                <a:effectLst/>
                <a:latin typeface="system-ui"/>
              </a:rPr>
              <a:t>AFM</a:t>
            </a:r>
            <a:r>
              <a:rPr lang="zh-CN" altLang="en-US" b="0" i="0" dirty="0">
                <a:solidFill>
                  <a:srgbClr val="000000"/>
                </a:solidFill>
                <a:effectLst/>
                <a:latin typeface="system-ui"/>
              </a:rPr>
              <a:t>）家族的扫描尖端仪器的发明（</a:t>
            </a:r>
            <a:r>
              <a:rPr lang="en-US" altLang="zh-CN" b="0" i="0" dirty="0">
                <a:solidFill>
                  <a:srgbClr val="000000"/>
                </a:solidFill>
                <a:effectLst/>
                <a:latin typeface="system-ui"/>
              </a:rPr>
              <a:t>Binnig</a:t>
            </a:r>
            <a:r>
              <a:rPr lang="zh-CN" altLang="en-US" b="0" i="0" dirty="0">
                <a:solidFill>
                  <a:srgbClr val="000000"/>
                </a:solidFill>
                <a:effectLst/>
                <a:latin typeface="system-ui"/>
              </a:rPr>
              <a:t>等人，</a:t>
            </a:r>
            <a:r>
              <a:rPr lang="en-US" altLang="zh-CN" b="0" i="0" dirty="0">
                <a:solidFill>
                  <a:srgbClr val="000000"/>
                </a:solidFill>
                <a:effectLst/>
                <a:latin typeface="system-ui"/>
              </a:rPr>
              <a:t>1986</a:t>
            </a:r>
            <a:r>
              <a:rPr lang="zh-CN" altLang="en-US" b="0" i="0" dirty="0">
                <a:solidFill>
                  <a:srgbClr val="000000"/>
                </a:solidFill>
                <a:effectLst/>
                <a:latin typeface="system-ui"/>
              </a:rPr>
              <a:t>）开辟了纳米摩擦这一全新的途径；表面力装置（</a:t>
            </a:r>
            <a:r>
              <a:rPr lang="en-US" altLang="zh-CN" b="0" i="0" dirty="0">
                <a:solidFill>
                  <a:srgbClr val="000000"/>
                </a:solidFill>
                <a:effectLst/>
                <a:latin typeface="system-ui"/>
              </a:rPr>
              <a:t>SFA</a:t>
            </a:r>
            <a:r>
              <a:rPr lang="zh-CN" altLang="en-US" b="0" i="0" dirty="0">
                <a:solidFill>
                  <a:srgbClr val="000000"/>
                </a:solidFill>
                <a:effectLst/>
                <a:latin typeface="system-ui"/>
              </a:rPr>
              <a:t>）（</a:t>
            </a:r>
            <a:r>
              <a:rPr lang="en-US" altLang="zh-CN" b="0" i="0" dirty="0" err="1">
                <a:solidFill>
                  <a:srgbClr val="000000"/>
                </a:solidFill>
                <a:effectLst/>
                <a:latin typeface="system-ui"/>
              </a:rPr>
              <a:t>Israelachvili</a:t>
            </a:r>
            <a:r>
              <a:rPr lang="zh-CN" altLang="en-US" b="0" i="0" dirty="0">
                <a:solidFill>
                  <a:srgbClr val="000000"/>
                </a:solidFill>
                <a:effectLst/>
                <a:latin typeface="system-ui"/>
              </a:rPr>
              <a:t>，</a:t>
            </a:r>
            <a:r>
              <a:rPr lang="en-US" altLang="zh-CN" b="0" i="0" dirty="0">
                <a:solidFill>
                  <a:srgbClr val="000000"/>
                </a:solidFill>
                <a:effectLst/>
                <a:latin typeface="system-ui"/>
              </a:rPr>
              <a:t>1992</a:t>
            </a:r>
            <a:r>
              <a:rPr lang="zh-CN" altLang="en-US" b="0" i="0" dirty="0">
                <a:solidFill>
                  <a:srgbClr val="000000"/>
                </a:solidFill>
                <a:effectLst/>
                <a:latin typeface="system-ui"/>
              </a:rPr>
              <a:t>）的使用导致了剪切条件下有限介观系统的系统学研究；而石英晶体微天平（</a:t>
            </a:r>
            <a:r>
              <a:rPr lang="en-US" altLang="zh-CN" b="0" i="0" dirty="0">
                <a:solidFill>
                  <a:srgbClr val="000000"/>
                </a:solidFill>
                <a:effectLst/>
                <a:latin typeface="system-ui"/>
              </a:rPr>
              <a:t>QCM</a:t>
            </a:r>
            <a:r>
              <a:rPr lang="zh-CN" altLang="en-US" b="0" i="0" dirty="0">
                <a:solidFill>
                  <a:srgbClr val="000000"/>
                </a:solidFill>
                <a:effectLst/>
                <a:latin typeface="system-ui"/>
              </a:rPr>
              <a:t>）等仪器（</a:t>
            </a:r>
            <a:r>
              <a:rPr lang="en-US" altLang="zh-CN" b="0" i="0" dirty="0" err="1">
                <a:solidFill>
                  <a:srgbClr val="000000"/>
                </a:solidFill>
                <a:effectLst/>
                <a:latin typeface="system-ui"/>
              </a:rPr>
              <a:t>Krim</a:t>
            </a:r>
            <a:r>
              <a:rPr lang="zh-CN" altLang="en-US" b="0" i="0" dirty="0">
                <a:solidFill>
                  <a:srgbClr val="000000"/>
                </a:solidFill>
                <a:effectLst/>
                <a:latin typeface="system-ui"/>
              </a:rPr>
              <a:t>，</a:t>
            </a:r>
            <a:r>
              <a:rPr lang="en-US" altLang="zh-CN" b="0" i="0" dirty="0">
                <a:solidFill>
                  <a:srgbClr val="000000"/>
                </a:solidFill>
                <a:effectLst/>
                <a:latin typeface="system-ui"/>
              </a:rPr>
              <a:t>1996</a:t>
            </a:r>
            <a:r>
              <a:rPr lang="zh-CN" altLang="en-US" b="0" i="0" dirty="0">
                <a:solidFill>
                  <a:srgbClr val="000000"/>
                </a:solidFill>
                <a:effectLst/>
                <a:latin typeface="system-ui"/>
              </a:rPr>
              <a:t>；</a:t>
            </a:r>
            <a:r>
              <a:rPr lang="en-US" altLang="zh-CN" b="0" i="0" dirty="0" err="1">
                <a:solidFill>
                  <a:srgbClr val="000000"/>
                </a:solidFill>
                <a:effectLst/>
                <a:latin typeface="system-ui"/>
              </a:rPr>
              <a:t>Krim</a:t>
            </a:r>
            <a:r>
              <a:rPr lang="zh-CN" altLang="en-US" b="0" i="0" dirty="0">
                <a:solidFill>
                  <a:srgbClr val="000000"/>
                </a:solidFill>
                <a:effectLst/>
                <a:latin typeface="system-ui"/>
              </a:rPr>
              <a:t>和</a:t>
            </a:r>
            <a:r>
              <a:rPr lang="en-US" altLang="zh-CN" b="0" i="0" dirty="0" err="1">
                <a:solidFill>
                  <a:srgbClr val="000000"/>
                </a:solidFill>
                <a:effectLst/>
                <a:latin typeface="system-ui"/>
              </a:rPr>
              <a:t>Widom</a:t>
            </a:r>
            <a:r>
              <a:rPr lang="zh-CN" altLang="en-US" b="0" i="0" dirty="0">
                <a:solidFill>
                  <a:srgbClr val="000000"/>
                </a:solidFill>
                <a:effectLst/>
                <a:latin typeface="system-ui"/>
              </a:rPr>
              <a:t>，</a:t>
            </a:r>
            <a:r>
              <a:rPr lang="en-US" altLang="zh-CN" b="0" i="0" dirty="0">
                <a:solidFill>
                  <a:srgbClr val="000000"/>
                </a:solidFill>
                <a:effectLst/>
                <a:latin typeface="system-ui"/>
              </a:rPr>
              <a:t>1988</a:t>
            </a:r>
            <a:r>
              <a:rPr lang="zh-CN" altLang="en-US" b="0" i="0" dirty="0">
                <a:solidFill>
                  <a:srgbClr val="000000"/>
                </a:solidFill>
                <a:effectLst/>
                <a:latin typeface="system-ui"/>
              </a:rPr>
              <a:t>）测量吸附质亚单层的惯性滑动摩擦。由于这些方法，在过去二十年中积累了大量关于明确定义的系统、表面、材料和物理条件的新数据和信息（</a:t>
            </a:r>
            <a:r>
              <a:rPr lang="en-US" altLang="zh-CN" b="0" i="0" dirty="0" err="1">
                <a:solidFill>
                  <a:srgbClr val="000000"/>
                </a:solidFill>
                <a:effectLst/>
                <a:latin typeface="system-ui"/>
              </a:rPr>
              <a:t>Carpick</a:t>
            </a:r>
            <a:r>
              <a:rPr lang="zh-CN" altLang="en-US" b="0" i="0" dirty="0">
                <a:solidFill>
                  <a:srgbClr val="000000"/>
                </a:solidFill>
                <a:effectLst/>
                <a:latin typeface="system-ui"/>
              </a:rPr>
              <a:t>和</a:t>
            </a:r>
            <a:r>
              <a:rPr lang="en-US" altLang="zh-CN" b="0" i="0" dirty="0">
                <a:solidFill>
                  <a:srgbClr val="000000"/>
                </a:solidFill>
                <a:effectLst/>
                <a:latin typeface="system-ui"/>
              </a:rPr>
              <a:t>Salmeron</a:t>
            </a:r>
            <a:r>
              <a:rPr lang="zh-CN" altLang="en-US" b="0" i="0" dirty="0">
                <a:solidFill>
                  <a:srgbClr val="000000"/>
                </a:solidFill>
                <a:effectLst/>
                <a:latin typeface="system-ui"/>
              </a:rPr>
              <a:t>，</a:t>
            </a:r>
            <a:r>
              <a:rPr lang="en-US" altLang="zh-CN" b="0" i="0" dirty="0">
                <a:solidFill>
                  <a:srgbClr val="000000"/>
                </a:solidFill>
                <a:effectLst/>
                <a:latin typeface="system-ui"/>
              </a:rPr>
              <a:t>1997</a:t>
            </a:r>
            <a:r>
              <a:rPr lang="zh-CN" altLang="en-US" b="0" i="0" dirty="0">
                <a:solidFill>
                  <a:srgbClr val="000000"/>
                </a:solidFill>
                <a:effectLst/>
                <a:latin typeface="system-ui"/>
              </a:rPr>
              <a:t>）。从化学相互作用和能量激发和耗散所涉及的基本过程的角度来看，对原子大小的观察正在改变我们的观点。</a:t>
            </a:r>
            <a:endParaRPr lang="en-US" altLang="zh-CN" b="0" i="0" dirty="0">
              <a:solidFill>
                <a:srgbClr val="000000"/>
              </a:solidFill>
              <a:effectLst/>
              <a:latin typeface="system-ui"/>
            </a:endParaRPr>
          </a:p>
          <a:p>
            <a:endParaRPr lang="en-US" altLang="zh-CN" b="0" i="0" dirty="0">
              <a:solidFill>
                <a:srgbClr val="000000"/>
              </a:solidFill>
              <a:effectLst/>
              <a:latin typeface="system-ui"/>
            </a:endParaRPr>
          </a:p>
          <a:p>
            <a:r>
              <a:rPr lang="zh-CN" altLang="en-US" b="0" i="0" dirty="0">
                <a:solidFill>
                  <a:srgbClr val="000000"/>
                </a:solidFill>
                <a:effectLst/>
                <a:latin typeface="system-ui"/>
              </a:rPr>
              <a:t>第三，计算机模拟得到了强大的推动，这也得益于计算机能力的惊人增长。一方面是摩擦模型的数值研究，另一方面是直接的原子分子动力学模拟，共同推动了我们的理论理解。</a:t>
            </a:r>
            <a:r>
              <a:rPr lang="en-US" altLang="zh-CN" b="0" i="0" dirty="0">
                <a:solidFill>
                  <a:srgbClr val="000000"/>
                </a:solidFill>
                <a:effectLst/>
                <a:latin typeface="system-ui"/>
              </a:rPr>
              <a:t>Persson</a:t>
            </a:r>
            <a:r>
              <a:rPr lang="zh-CN" altLang="en-US" b="0" i="0" dirty="0">
                <a:solidFill>
                  <a:srgbClr val="000000"/>
                </a:solidFill>
                <a:effectLst/>
                <a:latin typeface="system-ui"/>
              </a:rPr>
              <a:t>（</a:t>
            </a:r>
            <a:r>
              <a:rPr lang="en-US" altLang="zh-CN" b="0" i="0" dirty="0">
                <a:solidFill>
                  <a:srgbClr val="000000"/>
                </a:solidFill>
                <a:effectLst/>
                <a:latin typeface="system-ui"/>
              </a:rPr>
              <a:t>2000a</a:t>
            </a:r>
            <a:r>
              <a:rPr lang="zh-CN" altLang="en-US" b="0" i="0" dirty="0">
                <a:solidFill>
                  <a:srgbClr val="000000"/>
                </a:solidFill>
                <a:effectLst/>
                <a:latin typeface="system-ui"/>
              </a:rPr>
              <a:t>）和</a:t>
            </a:r>
            <a:r>
              <a:rPr lang="en-US" altLang="zh-CN" b="0" i="0" dirty="0">
                <a:solidFill>
                  <a:srgbClr val="000000"/>
                </a:solidFill>
                <a:effectLst/>
                <a:latin typeface="system-ui"/>
              </a:rPr>
              <a:t>Mate</a:t>
            </a:r>
            <a:r>
              <a:rPr lang="zh-CN" altLang="en-US" b="0" i="0" dirty="0">
                <a:solidFill>
                  <a:srgbClr val="000000"/>
                </a:solidFill>
                <a:effectLst/>
                <a:latin typeface="system-ui"/>
              </a:rPr>
              <a:t>（</a:t>
            </a:r>
            <a:r>
              <a:rPr lang="en-US" altLang="zh-CN" b="0" i="0" dirty="0">
                <a:solidFill>
                  <a:srgbClr val="000000"/>
                </a:solidFill>
                <a:effectLst/>
                <a:latin typeface="system-ui"/>
              </a:rPr>
              <a:t>2008</a:t>
            </a:r>
            <a:r>
              <a:rPr lang="zh-CN" altLang="en-US" b="0" i="0" dirty="0">
                <a:solidFill>
                  <a:srgbClr val="000000"/>
                </a:solidFill>
                <a:effectLst/>
                <a:latin typeface="system-ui"/>
              </a:rPr>
              <a:t>）的书中对这些革命在我们对滑动摩擦的物理理解中所带来的进展进行了初步的回顾。</a:t>
            </a:r>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7</a:t>
            </a:fld>
            <a:endParaRPr lang="zh-CN" altLang="en-US"/>
          </a:p>
        </p:txBody>
      </p:sp>
    </p:spTree>
    <p:extLst>
      <p:ext uri="{BB962C8B-B14F-4D97-AF65-F5344CB8AC3E}">
        <p14:creationId xmlns:p14="http://schemas.microsoft.com/office/powerpoint/2010/main" val="4271765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Minimallistic</a:t>
            </a:r>
            <a:endParaRPr lang="en-US" altLang="zh-CN" dirty="0"/>
          </a:p>
          <a:p>
            <a:r>
              <a:rPr lang="zh-CN" altLang="en-US" b="0" i="0" dirty="0">
                <a:solidFill>
                  <a:srgbClr val="000000"/>
                </a:solidFill>
                <a:effectLst/>
                <a:latin typeface="system-ui"/>
              </a:rPr>
              <a:t>其中</a:t>
            </a:r>
            <a:r>
              <a:rPr lang="en-US" altLang="zh-CN" b="0" i="0" dirty="0">
                <a:solidFill>
                  <a:srgbClr val="000000"/>
                </a:solidFill>
                <a:effectLst/>
                <a:latin typeface="system-ui"/>
              </a:rPr>
              <a:t>U0</a:t>
            </a:r>
            <a:r>
              <a:rPr lang="zh-CN" altLang="en-US" b="0" i="0" dirty="0">
                <a:solidFill>
                  <a:srgbClr val="000000"/>
                </a:solidFill>
                <a:effectLst/>
                <a:latin typeface="system-ui"/>
              </a:rPr>
              <a:t>是振幅，</a:t>
            </a:r>
            <a:r>
              <a:rPr lang="en-US" altLang="zh-CN" b="0" i="0" dirty="0">
                <a:solidFill>
                  <a:srgbClr val="000000"/>
                </a:solidFill>
                <a:effectLst/>
                <a:latin typeface="system-ui"/>
              </a:rPr>
              <a:t>a</a:t>
            </a:r>
            <a:r>
              <a:rPr lang="zh-CN" altLang="en-US" b="0" i="0" dirty="0">
                <a:solidFill>
                  <a:srgbClr val="000000"/>
                </a:solidFill>
                <a:effectLst/>
                <a:latin typeface="system-ui"/>
              </a:rPr>
              <a:t>是尖端</a:t>
            </a:r>
            <a:r>
              <a:rPr lang="en-US" altLang="zh-CN" b="0" i="0" dirty="0">
                <a:solidFill>
                  <a:srgbClr val="000000"/>
                </a:solidFill>
                <a:effectLst/>
                <a:latin typeface="system-ui"/>
              </a:rPr>
              <a:t>-</a:t>
            </a:r>
            <a:r>
              <a:rPr lang="zh-CN" altLang="en-US" b="0" i="0" dirty="0">
                <a:solidFill>
                  <a:srgbClr val="000000"/>
                </a:solidFill>
                <a:effectLst/>
                <a:latin typeface="system-ui"/>
              </a:rPr>
              <a:t>衬底电势的周期性。注意，在</a:t>
            </a:r>
            <a:r>
              <a:rPr lang="en-US" altLang="zh-CN" b="0" i="0" dirty="0">
                <a:solidFill>
                  <a:srgbClr val="000000"/>
                </a:solidFill>
                <a:effectLst/>
                <a:latin typeface="system-ui"/>
              </a:rPr>
              <a:t>AFM</a:t>
            </a:r>
            <a:r>
              <a:rPr lang="zh-CN" altLang="en-US" b="0" i="0" dirty="0">
                <a:solidFill>
                  <a:srgbClr val="000000"/>
                </a:solidFill>
                <a:effectLst/>
                <a:latin typeface="system-ui"/>
              </a:rPr>
              <a:t>实验中，</a:t>
            </a:r>
            <a:r>
              <a:rPr lang="en-US" altLang="zh-CN" b="0" i="0" dirty="0">
                <a:solidFill>
                  <a:srgbClr val="000000"/>
                </a:solidFill>
                <a:effectLst/>
                <a:latin typeface="system-ui"/>
              </a:rPr>
              <a:t>PT</a:t>
            </a:r>
            <a:r>
              <a:rPr lang="zh-CN" altLang="en-US" b="0" i="0" dirty="0">
                <a:solidFill>
                  <a:srgbClr val="000000"/>
                </a:solidFill>
                <a:effectLst/>
                <a:latin typeface="system-ui"/>
              </a:rPr>
              <a:t>模型中</a:t>
            </a:r>
            <a:r>
              <a:rPr lang="en-US" altLang="zh-CN" b="0" i="0" dirty="0">
                <a:solidFill>
                  <a:srgbClr val="000000"/>
                </a:solidFill>
                <a:effectLst/>
                <a:latin typeface="system-ui"/>
              </a:rPr>
              <a:t>K</a:t>
            </a:r>
            <a:r>
              <a:rPr lang="zh-CN" altLang="en-US" b="0" i="0" dirty="0">
                <a:solidFill>
                  <a:srgbClr val="000000"/>
                </a:solidFill>
                <a:effectLst/>
                <a:latin typeface="system-ui"/>
              </a:rPr>
              <a:t>模拟的真实“弹簧常数”不仅是由于悬臂的扭转刚度，还包括接触的横向刚度的贡献。模型中没有试图真实地描述进入基底的能量耗散（焦耳热），所有耗散都用粘性力−</a:t>
            </a:r>
            <a:r>
              <a:rPr lang="en-US" altLang="zh-CN" b="0" i="0" dirty="0" err="1">
                <a:solidFill>
                  <a:srgbClr val="000000"/>
                </a:solidFill>
                <a:effectLst/>
                <a:latin typeface="system-ui"/>
              </a:rPr>
              <a:t>mγ̇x</a:t>
            </a:r>
            <a:r>
              <a:rPr lang="zh-CN" altLang="en-US" b="0" i="0" dirty="0">
                <a:solidFill>
                  <a:srgbClr val="000000"/>
                </a:solidFill>
                <a:effectLst/>
                <a:latin typeface="system-ui"/>
              </a:rPr>
              <a:t>来描述，其中</a:t>
            </a:r>
            <a:r>
              <a:rPr lang="en-US" altLang="zh-CN" b="0" i="0" dirty="0">
                <a:solidFill>
                  <a:srgbClr val="000000"/>
                </a:solidFill>
                <a:effectLst/>
                <a:latin typeface="system-ui"/>
              </a:rPr>
              <a:t>γ</a:t>
            </a:r>
            <a:r>
              <a:rPr lang="zh-CN" altLang="en-US" b="0" i="0" dirty="0">
                <a:solidFill>
                  <a:srgbClr val="000000"/>
                </a:solidFill>
                <a:effectLst/>
                <a:latin typeface="system-ui"/>
              </a:rPr>
              <a:t>是阻尼系数。</a:t>
            </a:r>
            <a:r>
              <a:rPr lang="en-US" altLang="zh-CN" b="0" i="0" dirty="0">
                <a:solidFill>
                  <a:srgbClr val="000000"/>
                </a:solidFill>
                <a:effectLst/>
                <a:latin typeface="system-ui"/>
              </a:rPr>
              <a:t>FFM</a:t>
            </a:r>
            <a:r>
              <a:rPr lang="zh-CN" altLang="en-US" b="0" i="0" dirty="0">
                <a:solidFill>
                  <a:srgbClr val="000000"/>
                </a:solidFill>
                <a:effectLst/>
                <a:latin typeface="system-ui"/>
              </a:rPr>
              <a:t>实验中测得的瞬时横向摩擦力读数为</a:t>
            </a:r>
            <a:r>
              <a:rPr lang="en-US" altLang="zh-CN" b="0" i="0" dirty="0">
                <a:solidFill>
                  <a:srgbClr val="000000"/>
                </a:solidFill>
                <a:effectLst/>
                <a:latin typeface="system-ui"/>
              </a:rPr>
              <a:t>F=−K</a:t>
            </a:r>
            <a:r>
              <a:rPr lang="zh-CN" altLang="en-US" b="0" i="0" dirty="0">
                <a:solidFill>
                  <a:srgbClr val="000000"/>
                </a:solidFill>
                <a:effectLst/>
                <a:latin typeface="system-ui"/>
              </a:rPr>
              <a:t>（</a:t>
            </a:r>
            <a:r>
              <a:rPr lang="en-US" altLang="zh-CN" b="0" i="0" dirty="0">
                <a:solidFill>
                  <a:srgbClr val="000000"/>
                </a:solidFill>
                <a:effectLst/>
                <a:latin typeface="system-ui"/>
              </a:rPr>
              <a:t>x−</a:t>
            </a:r>
            <a:r>
              <a:rPr lang="en-US" altLang="zh-CN" b="0" i="0" dirty="0" err="1">
                <a:solidFill>
                  <a:srgbClr val="000000"/>
                </a:solidFill>
                <a:effectLst/>
                <a:latin typeface="system-ui"/>
              </a:rPr>
              <a:t>vt</a:t>
            </a:r>
            <a:r>
              <a:rPr lang="zh-CN" altLang="en-US" b="0" i="0" dirty="0">
                <a:solidFill>
                  <a:srgbClr val="000000"/>
                </a:solidFill>
                <a:effectLst/>
                <a:latin typeface="system-ui"/>
              </a:rPr>
              <a:t>），动摩擦力</a:t>
            </a:r>
            <a:r>
              <a:rPr lang="en-US" altLang="zh-CN" b="0" i="0" dirty="0" err="1">
                <a:solidFill>
                  <a:srgbClr val="000000"/>
                </a:solidFill>
                <a:effectLst/>
                <a:latin typeface="system-ui"/>
              </a:rPr>
              <a:t>Fk</a:t>
            </a:r>
            <a:r>
              <a:rPr lang="zh-CN" altLang="en-US" b="0" i="0" dirty="0">
                <a:solidFill>
                  <a:srgbClr val="000000"/>
                </a:solidFill>
                <a:effectLst/>
                <a:latin typeface="system-ui"/>
              </a:rPr>
              <a:t>为</a:t>
            </a:r>
            <a:r>
              <a:rPr lang="en-US" altLang="zh-CN" b="0" i="0" dirty="0">
                <a:solidFill>
                  <a:srgbClr val="000000"/>
                </a:solidFill>
                <a:effectLst/>
                <a:latin typeface="system-ui"/>
              </a:rPr>
              <a:t>F</a:t>
            </a:r>
            <a:r>
              <a:rPr lang="zh-CN" altLang="en-US" b="0" i="0" dirty="0">
                <a:solidFill>
                  <a:srgbClr val="000000"/>
                </a:solidFill>
                <a:effectLst/>
                <a:latin typeface="system-ui"/>
              </a:rPr>
              <a:t>的时间平均值。</a:t>
            </a:r>
            <a:endParaRPr lang="en-US" dirty="0"/>
          </a:p>
        </p:txBody>
      </p:sp>
      <p:sp>
        <p:nvSpPr>
          <p:cNvPr id="4" name="灯片编号占位符 3"/>
          <p:cNvSpPr>
            <a:spLocks noGrp="1"/>
          </p:cNvSpPr>
          <p:nvPr>
            <p:ph type="sldNum" sz="quarter" idx="5"/>
          </p:nvPr>
        </p:nvSpPr>
        <p:spPr/>
        <p:txBody>
          <a:bodyPr/>
          <a:lstStyle/>
          <a:p>
            <a:fld id="{5CAE4EED-9A92-47CF-A442-3AF3A050A2DF}" type="slidenum">
              <a:rPr lang="zh-CN" altLang="en-US" smtClean="0"/>
              <a:t>8</a:t>
            </a:fld>
            <a:endParaRPr lang="zh-CN" altLang="en-US"/>
          </a:p>
        </p:txBody>
      </p:sp>
    </p:spTree>
    <p:extLst>
      <p:ext uri="{BB962C8B-B14F-4D97-AF65-F5344CB8AC3E}">
        <p14:creationId xmlns:p14="http://schemas.microsoft.com/office/powerpoint/2010/main" val="297429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Smooth sliding</a:t>
            </a:r>
          </a:p>
          <a:p>
            <a:r>
              <a:rPr lang="en-US" altLang="zh-CN" dirty="0"/>
              <a:t>Slips</a:t>
            </a:r>
          </a:p>
          <a:p>
            <a:endParaRPr lang="en-US" b="0" i="0" dirty="0">
              <a:solidFill>
                <a:srgbClr val="000000"/>
              </a:solidFill>
              <a:effectLst/>
              <a:latin typeface="system-ui"/>
            </a:endParaRPr>
          </a:p>
          <a:p>
            <a:r>
              <a:rPr lang="en-US" altLang="zh-CN" b="0" i="0" dirty="0">
                <a:solidFill>
                  <a:srgbClr val="000000"/>
                </a:solidFill>
                <a:effectLst/>
                <a:latin typeface="system-ui"/>
              </a:rPr>
              <a:t>η&gt;1</a:t>
            </a:r>
            <a:r>
              <a:rPr lang="zh-CN" altLang="en-US" b="0" i="0" dirty="0">
                <a:solidFill>
                  <a:srgbClr val="000000"/>
                </a:solidFill>
                <a:effectLst/>
                <a:latin typeface="system-ui"/>
              </a:rPr>
              <a:t>时发生的弹性不稳定性导致低速动摩擦的非零值，该非零值由从不稳定性点到势能的下一个最小值的能量降除以</a:t>
            </a:r>
            <a:r>
              <a:rPr lang="en-US" altLang="zh-CN" b="0" i="0" dirty="0">
                <a:solidFill>
                  <a:srgbClr val="000000"/>
                </a:solidFill>
                <a:effectLst/>
                <a:latin typeface="system-ui"/>
              </a:rPr>
              <a:t>a</a:t>
            </a:r>
            <a:r>
              <a:rPr lang="zh-CN" altLang="en-US" b="0" i="0" dirty="0">
                <a:solidFill>
                  <a:srgbClr val="000000"/>
                </a:solidFill>
                <a:effectLst/>
                <a:latin typeface="system-ui"/>
              </a:rPr>
              <a:t>得出（</a:t>
            </a:r>
            <a:r>
              <a:rPr lang="en-US" altLang="zh-CN" b="0" i="0" dirty="0">
                <a:solidFill>
                  <a:srgbClr val="000000"/>
                </a:solidFill>
                <a:effectLst/>
                <a:latin typeface="system-ui"/>
              </a:rPr>
              <a:t>Helman</a:t>
            </a:r>
            <a:r>
              <a:rPr lang="zh-CN" altLang="en-US" b="0" i="0" dirty="0">
                <a:solidFill>
                  <a:srgbClr val="000000"/>
                </a:solidFill>
                <a:effectLst/>
                <a:latin typeface="system-ui"/>
              </a:rPr>
              <a:t>等人，</a:t>
            </a:r>
            <a:r>
              <a:rPr lang="en-US" altLang="zh-CN" b="0" i="0" dirty="0">
                <a:solidFill>
                  <a:srgbClr val="000000"/>
                </a:solidFill>
                <a:effectLst/>
                <a:latin typeface="system-ui"/>
              </a:rPr>
              <a:t>1994</a:t>
            </a:r>
            <a:r>
              <a:rPr lang="zh-CN" altLang="en-US" b="0" i="0" dirty="0">
                <a:solidFill>
                  <a:srgbClr val="000000"/>
                </a:solidFill>
                <a:effectLst/>
                <a:latin typeface="system-ui"/>
              </a:rPr>
              <a:t>）。对于</a:t>
            </a:r>
            <a:r>
              <a:rPr lang="en-US" altLang="zh-CN" b="0" i="0" dirty="0">
                <a:solidFill>
                  <a:srgbClr val="000000"/>
                </a:solidFill>
                <a:effectLst/>
                <a:latin typeface="system-ui"/>
              </a:rPr>
              <a:t>η&lt;1</a:t>
            </a:r>
            <a:r>
              <a:rPr lang="zh-CN" altLang="en-US" b="0" i="0" dirty="0">
                <a:solidFill>
                  <a:srgbClr val="000000"/>
                </a:solidFill>
                <a:effectLst/>
                <a:latin typeface="system-ui"/>
              </a:rPr>
              <a:t>，这种不稳定性不存在，摩擦是粘性的，</a:t>
            </a:r>
            <a:r>
              <a:rPr lang="en-US" altLang="zh-CN" b="0" i="0" dirty="0" err="1">
                <a:solidFill>
                  <a:srgbClr val="000000"/>
                </a:solidFill>
                <a:effectLst/>
                <a:latin typeface="system-ui"/>
              </a:rPr>
              <a:t>Fk</a:t>
            </a:r>
            <a:r>
              <a:rPr lang="en-US" altLang="zh-CN" b="0" i="0" dirty="0">
                <a:solidFill>
                  <a:srgbClr val="000000"/>
                </a:solidFill>
                <a:effectLst/>
                <a:latin typeface="system-ui"/>
              </a:rPr>
              <a:t>→ 0</a:t>
            </a:r>
            <a:r>
              <a:rPr lang="zh-CN" altLang="en-US" b="0" i="0" dirty="0">
                <a:solidFill>
                  <a:srgbClr val="000000"/>
                </a:solidFill>
                <a:effectLst/>
                <a:latin typeface="system-ui"/>
              </a:rPr>
              <a:t>表示</a:t>
            </a:r>
            <a:r>
              <a:rPr lang="en-US" altLang="zh-CN" b="0" i="0" dirty="0">
                <a:solidFill>
                  <a:srgbClr val="000000"/>
                </a:solidFill>
                <a:effectLst/>
                <a:latin typeface="system-ui"/>
              </a:rPr>
              <a:t>v→0 </a:t>
            </a:r>
            <a:r>
              <a:rPr lang="zh-CN" altLang="en-US" b="0" i="0" dirty="0">
                <a:solidFill>
                  <a:srgbClr val="000000"/>
                </a:solidFill>
                <a:effectLst/>
                <a:latin typeface="system-ui"/>
              </a:rPr>
              <a:t>静摩擦的出现可以解释为鞍节点分叉作为</a:t>
            </a:r>
            <a:r>
              <a:rPr lang="en-US" altLang="zh-CN" b="0" i="0" dirty="0">
                <a:solidFill>
                  <a:srgbClr val="000000"/>
                </a:solidFill>
                <a:effectLst/>
                <a:latin typeface="system-ui"/>
              </a:rPr>
              <a:t>η</a:t>
            </a:r>
            <a:r>
              <a:rPr lang="zh-CN" altLang="en-US" b="0" i="0" dirty="0">
                <a:solidFill>
                  <a:srgbClr val="000000"/>
                </a:solidFill>
                <a:effectLst/>
                <a:latin typeface="system-ui"/>
              </a:rPr>
              <a:t>的函数的唤醒，实现了一种折叠突变场景（</a:t>
            </a:r>
            <a:r>
              <a:rPr lang="en-US" altLang="zh-CN" b="0" i="0" dirty="0">
                <a:solidFill>
                  <a:srgbClr val="000000"/>
                </a:solidFill>
                <a:effectLst/>
                <a:latin typeface="system-ui"/>
              </a:rPr>
              <a:t>Gilmore</a:t>
            </a:r>
            <a:r>
              <a:rPr lang="zh-CN" altLang="en-US" b="0" i="0" dirty="0">
                <a:solidFill>
                  <a:srgbClr val="000000"/>
                </a:solidFill>
                <a:effectLst/>
                <a:latin typeface="system-ui"/>
              </a:rPr>
              <a:t>，</a:t>
            </a:r>
            <a:r>
              <a:rPr lang="en-US" altLang="zh-CN" b="0" i="0" dirty="0">
                <a:solidFill>
                  <a:srgbClr val="000000"/>
                </a:solidFill>
                <a:effectLst/>
                <a:latin typeface="system-ui"/>
              </a:rPr>
              <a:t>1981</a:t>
            </a:r>
            <a:r>
              <a:rPr lang="zh-CN" altLang="en-US" b="0" i="0" dirty="0">
                <a:solidFill>
                  <a:srgbClr val="000000"/>
                </a:solidFill>
                <a:effectLst/>
                <a:latin typeface="system-ui"/>
              </a:rPr>
              <a:t>）</a:t>
            </a:r>
            <a:endParaRPr lang="en-US" altLang="zh-CN" b="0" i="0" dirty="0">
              <a:solidFill>
                <a:srgbClr val="000000"/>
              </a:solidFill>
              <a:effectLst/>
              <a:latin typeface="system-ui"/>
            </a:endParaRPr>
          </a:p>
        </p:txBody>
      </p:sp>
      <p:sp>
        <p:nvSpPr>
          <p:cNvPr id="4" name="灯片编号占位符 3"/>
          <p:cNvSpPr>
            <a:spLocks noGrp="1"/>
          </p:cNvSpPr>
          <p:nvPr>
            <p:ph type="sldNum" sz="quarter" idx="5"/>
          </p:nvPr>
        </p:nvSpPr>
        <p:spPr/>
        <p:txBody>
          <a:bodyPr/>
          <a:lstStyle/>
          <a:p>
            <a:fld id="{5CAE4EED-9A92-47CF-A442-3AF3A050A2DF}" type="slidenum">
              <a:rPr lang="zh-CN" altLang="en-US" smtClean="0"/>
              <a:t>9</a:t>
            </a:fld>
            <a:endParaRPr lang="zh-CN" altLang="en-US"/>
          </a:p>
        </p:txBody>
      </p:sp>
    </p:spTree>
    <p:extLst>
      <p:ext uri="{BB962C8B-B14F-4D97-AF65-F5344CB8AC3E}">
        <p14:creationId xmlns:p14="http://schemas.microsoft.com/office/powerpoint/2010/main" val="2861086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F572A8-A318-35F0-2304-B277EBF2A20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EB57185-127B-0D5D-77B1-FA61ED66D5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7266A4B-220C-7288-FE52-F8FA4CA64720}"/>
              </a:ext>
            </a:extLst>
          </p:cNvPr>
          <p:cNvSpPr>
            <a:spLocks noGrp="1"/>
          </p:cNvSpPr>
          <p:nvPr>
            <p:ph type="dt" sz="half" idx="10"/>
          </p:nvPr>
        </p:nvSpPr>
        <p:spPr/>
        <p:txBody>
          <a:bodyPr/>
          <a:lstStyle/>
          <a:p>
            <a:fld id="{AF17928A-D9A5-4978-8D40-88E014DA9D33}" type="datetimeFigureOut">
              <a:rPr lang="zh-CN" altLang="en-US" smtClean="0"/>
              <a:t>2023/4/19</a:t>
            </a:fld>
            <a:endParaRPr lang="zh-CN" altLang="en-US"/>
          </a:p>
        </p:txBody>
      </p:sp>
      <p:sp>
        <p:nvSpPr>
          <p:cNvPr id="5" name="页脚占位符 4">
            <a:extLst>
              <a:ext uri="{FF2B5EF4-FFF2-40B4-BE49-F238E27FC236}">
                <a16:creationId xmlns:a16="http://schemas.microsoft.com/office/drawing/2014/main" id="{7008A868-84FC-CD73-3132-51778EF3F4C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40A5A2F-C31D-C10E-22A7-A32170E88A8F}"/>
              </a:ext>
            </a:extLst>
          </p:cNvPr>
          <p:cNvSpPr>
            <a:spLocks noGrp="1"/>
          </p:cNvSpPr>
          <p:nvPr>
            <p:ph type="sldNum" sz="quarter" idx="12"/>
          </p:nvPr>
        </p:nvSpPr>
        <p:spPr/>
        <p:txBody>
          <a:bodyPr/>
          <a:lstStyle/>
          <a:p>
            <a:fld id="{D489C399-9D2A-4CB5-B2BE-7CE43D5A4E8D}" type="slidenum">
              <a:rPr lang="zh-CN" altLang="en-US" smtClean="0"/>
              <a:t>‹#›</a:t>
            </a:fld>
            <a:endParaRPr lang="zh-CN" altLang="en-US"/>
          </a:p>
        </p:txBody>
      </p:sp>
    </p:spTree>
    <p:extLst>
      <p:ext uri="{BB962C8B-B14F-4D97-AF65-F5344CB8AC3E}">
        <p14:creationId xmlns:p14="http://schemas.microsoft.com/office/powerpoint/2010/main" val="3850258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3A1006-E2C3-2ABE-A59F-F2ABBD4F5E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853C708-D896-A354-74E8-4AC3DA157A6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B158C13-938A-DF12-DA6C-BF07A4888A20}"/>
              </a:ext>
            </a:extLst>
          </p:cNvPr>
          <p:cNvSpPr>
            <a:spLocks noGrp="1"/>
          </p:cNvSpPr>
          <p:nvPr>
            <p:ph type="dt" sz="half" idx="10"/>
          </p:nvPr>
        </p:nvSpPr>
        <p:spPr/>
        <p:txBody>
          <a:bodyPr/>
          <a:lstStyle/>
          <a:p>
            <a:fld id="{AF17928A-D9A5-4978-8D40-88E014DA9D33}" type="datetimeFigureOut">
              <a:rPr lang="zh-CN" altLang="en-US" smtClean="0"/>
              <a:t>2023/4/19</a:t>
            </a:fld>
            <a:endParaRPr lang="zh-CN" altLang="en-US"/>
          </a:p>
        </p:txBody>
      </p:sp>
      <p:sp>
        <p:nvSpPr>
          <p:cNvPr id="5" name="页脚占位符 4">
            <a:extLst>
              <a:ext uri="{FF2B5EF4-FFF2-40B4-BE49-F238E27FC236}">
                <a16:creationId xmlns:a16="http://schemas.microsoft.com/office/drawing/2014/main" id="{46E1626B-92E2-5867-1705-9F362220D73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1120A4-63B4-F450-99CC-CAA3C6124C31}"/>
              </a:ext>
            </a:extLst>
          </p:cNvPr>
          <p:cNvSpPr>
            <a:spLocks noGrp="1"/>
          </p:cNvSpPr>
          <p:nvPr>
            <p:ph type="sldNum" sz="quarter" idx="12"/>
          </p:nvPr>
        </p:nvSpPr>
        <p:spPr/>
        <p:txBody>
          <a:bodyPr/>
          <a:lstStyle/>
          <a:p>
            <a:fld id="{D489C399-9D2A-4CB5-B2BE-7CE43D5A4E8D}" type="slidenum">
              <a:rPr lang="zh-CN" altLang="en-US" smtClean="0"/>
              <a:t>‹#›</a:t>
            </a:fld>
            <a:endParaRPr lang="zh-CN" altLang="en-US"/>
          </a:p>
        </p:txBody>
      </p:sp>
    </p:spTree>
    <p:extLst>
      <p:ext uri="{BB962C8B-B14F-4D97-AF65-F5344CB8AC3E}">
        <p14:creationId xmlns:p14="http://schemas.microsoft.com/office/powerpoint/2010/main" val="2882839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2A95F44-A943-BC85-5DA0-A2064E03E8F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BDEB322-DFB6-82AD-3CE0-4AED8031317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7791E89-AA4A-0DB5-A622-625DE5878382}"/>
              </a:ext>
            </a:extLst>
          </p:cNvPr>
          <p:cNvSpPr>
            <a:spLocks noGrp="1"/>
          </p:cNvSpPr>
          <p:nvPr>
            <p:ph type="dt" sz="half" idx="10"/>
          </p:nvPr>
        </p:nvSpPr>
        <p:spPr/>
        <p:txBody>
          <a:bodyPr/>
          <a:lstStyle/>
          <a:p>
            <a:fld id="{AF17928A-D9A5-4978-8D40-88E014DA9D33}" type="datetimeFigureOut">
              <a:rPr lang="zh-CN" altLang="en-US" smtClean="0"/>
              <a:t>2023/4/19</a:t>
            </a:fld>
            <a:endParaRPr lang="zh-CN" altLang="en-US"/>
          </a:p>
        </p:txBody>
      </p:sp>
      <p:sp>
        <p:nvSpPr>
          <p:cNvPr id="5" name="页脚占位符 4">
            <a:extLst>
              <a:ext uri="{FF2B5EF4-FFF2-40B4-BE49-F238E27FC236}">
                <a16:creationId xmlns:a16="http://schemas.microsoft.com/office/drawing/2014/main" id="{40CB6593-71A1-EF44-54BB-D8CC72571CE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BF7B6A5-8D38-8393-622C-CA2E7A8A64F2}"/>
              </a:ext>
            </a:extLst>
          </p:cNvPr>
          <p:cNvSpPr>
            <a:spLocks noGrp="1"/>
          </p:cNvSpPr>
          <p:nvPr>
            <p:ph type="sldNum" sz="quarter" idx="12"/>
          </p:nvPr>
        </p:nvSpPr>
        <p:spPr/>
        <p:txBody>
          <a:bodyPr/>
          <a:lstStyle/>
          <a:p>
            <a:fld id="{D489C399-9D2A-4CB5-B2BE-7CE43D5A4E8D}" type="slidenum">
              <a:rPr lang="zh-CN" altLang="en-US" smtClean="0"/>
              <a:t>‹#›</a:t>
            </a:fld>
            <a:endParaRPr lang="zh-CN" altLang="en-US"/>
          </a:p>
        </p:txBody>
      </p:sp>
    </p:spTree>
    <p:extLst>
      <p:ext uri="{BB962C8B-B14F-4D97-AF65-F5344CB8AC3E}">
        <p14:creationId xmlns:p14="http://schemas.microsoft.com/office/powerpoint/2010/main" val="4114453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5_标题幻灯片">
    <p:spTree>
      <p:nvGrpSpPr>
        <p:cNvPr id="1" name=""/>
        <p:cNvGrpSpPr/>
        <p:nvPr/>
      </p:nvGrpSpPr>
      <p:grpSpPr>
        <a:xfrm>
          <a:off x="0" y="0"/>
          <a:ext cx="0" cy="0"/>
          <a:chOff x="0" y="0"/>
          <a:chExt cx="0" cy="0"/>
        </a:xfrm>
      </p:grpSpPr>
      <p:sp>
        <p:nvSpPr>
          <p:cNvPr id="25" name="图片占位符 24"/>
          <p:cNvSpPr>
            <a:spLocks noGrp="1"/>
          </p:cNvSpPr>
          <p:nvPr>
            <p:ph type="pic" idx="10"/>
          </p:nvPr>
        </p:nvSpPr>
        <p:spPr>
          <a:xfrm>
            <a:off x="2" y="2"/>
            <a:ext cx="12191998" cy="3322235"/>
          </a:xfrm>
          <a:custGeom>
            <a:avLst/>
            <a:gdLst/>
            <a:ahLst/>
            <a:cxnLst/>
            <a:rect l="l" t="t" r="r" b="b"/>
            <a:pathLst>
              <a:path w="12191998" h="3322235">
                <a:moveTo>
                  <a:pt x="10468232" y="2243623"/>
                </a:moveTo>
                <a:lnTo>
                  <a:pt x="12191998" y="2243623"/>
                </a:lnTo>
                <a:lnTo>
                  <a:pt x="12191998" y="3322235"/>
                </a:lnTo>
                <a:lnTo>
                  <a:pt x="10468232" y="3322235"/>
                </a:lnTo>
                <a:close/>
                <a:moveTo>
                  <a:pt x="8723404" y="2243623"/>
                </a:moveTo>
                <a:lnTo>
                  <a:pt x="10439433" y="2243623"/>
                </a:lnTo>
                <a:lnTo>
                  <a:pt x="10439433" y="3322235"/>
                </a:lnTo>
                <a:lnTo>
                  <a:pt x="8723404" y="3322235"/>
                </a:lnTo>
                <a:close/>
                <a:moveTo>
                  <a:pt x="6978575" y="2243623"/>
                </a:moveTo>
                <a:lnTo>
                  <a:pt x="8694604" y="2243623"/>
                </a:lnTo>
                <a:lnTo>
                  <a:pt x="8694604" y="3322235"/>
                </a:lnTo>
                <a:lnTo>
                  <a:pt x="6978575" y="3322235"/>
                </a:lnTo>
                <a:close/>
                <a:moveTo>
                  <a:pt x="5233748" y="2243623"/>
                </a:moveTo>
                <a:lnTo>
                  <a:pt x="6949775" y="2243623"/>
                </a:lnTo>
                <a:lnTo>
                  <a:pt x="6949775" y="3322235"/>
                </a:lnTo>
                <a:lnTo>
                  <a:pt x="5233748" y="3322235"/>
                </a:lnTo>
                <a:close/>
                <a:moveTo>
                  <a:pt x="3488919" y="2243623"/>
                </a:moveTo>
                <a:lnTo>
                  <a:pt x="5204947" y="2243623"/>
                </a:lnTo>
                <a:lnTo>
                  <a:pt x="5204947" y="3322235"/>
                </a:lnTo>
                <a:lnTo>
                  <a:pt x="3488919" y="3322235"/>
                </a:lnTo>
                <a:close/>
                <a:moveTo>
                  <a:pt x="1744091" y="2243623"/>
                </a:moveTo>
                <a:lnTo>
                  <a:pt x="3460119" y="2243623"/>
                </a:lnTo>
                <a:lnTo>
                  <a:pt x="3460119" y="3322235"/>
                </a:lnTo>
                <a:lnTo>
                  <a:pt x="1744091" y="3322235"/>
                </a:lnTo>
                <a:close/>
                <a:moveTo>
                  <a:pt x="0" y="2243623"/>
                </a:moveTo>
                <a:lnTo>
                  <a:pt x="1715292" y="2243623"/>
                </a:lnTo>
                <a:lnTo>
                  <a:pt x="1715292" y="3322235"/>
                </a:lnTo>
                <a:lnTo>
                  <a:pt x="0" y="3322235"/>
                </a:lnTo>
                <a:close/>
                <a:moveTo>
                  <a:pt x="10468232" y="1136211"/>
                </a:moveTo>
                <a:lnTo>
                  <a:pt x="12191998" y="1136211"/>
                </a:lnTo>
                <a:lnTo>
                  <a:pt x="12191998" y="2214823"/>
                </a:lnTo>
                <a:lnTo>
                  <a:pt x="10468232" y="2214823"/>
                </a:lnTo>
                <a:close/>
                <a:moveTo>
                  <a:pt x="6978575" y="1136211"/>
                </a:moveTo>
                <a:lnTo>
                  <a:pt x="8694604" y="1136211"/>
                </a:lnTo>
                <a:lnTo>
                  <a:pt x="8694604" y="2214823"/>
                </a:lnTo>
                <a:lnTo>
                  <a:pt x="6978575" y="2214823"/>
                </a:lnTo>
                <a:close/>
                <a:moveTo>
                  <a:pt x="5233750" y="1136211"/>
                </a:moveTo>
                <a:lnTo>
                  <a:pt x="6949775" y="1136211"/>
                </a:lnTo>
                <a:lnTo>
                  <a:pt x="6949775" y="2214823"/>
                </a:lnTo>
                <a:lnTo>
                  <a:pt x="5233750" y="2214823"/>
                </a:lnTo>
                <a:close/>
                <a:moveTo>
                  <a:pt x="3488920" y="1136211"/>
                </a:moveTo>
                <a:lnTo>
                  <a:pt x="5204947" y="1136211"/>
                </a:lnTo>
                <a:lnTo>
                  <a:pt x="5204947" y="2214823"/>
                </a:lnTo>
                <a:lnTo>
                  <a:pt x="3488920" y="2214823"/>
                </a:lnTo>
                <a:close/>
                <a:moveTo>
                  <a:pt x="1" y="1136211"/>
                </a:moveTo>
                <a:lnTo>
                  <a:pt x="1715293" y="1136211"/>
                </a:lnTo>
                <a:lnTo>
                  <a:pt x="1715293" y="2214823"/>
                </a:lnTo>
                <a:lnTo>
                  <a:pt x="1" y="2214823"/>
                </a:lnTo>
                <a:close/>
                <a:moveTo>
                  <a:pt x="10468232" y="0"/>
                </a:moveTo>
                <a:lnTo>
                  <a:pt x="12191998" y="0"/>
                </a:lnTo>
                <a:lnTo>
                  <a:pt x="12191998" y="1107411"/>
                </a:lnTo>
                <a:lnTo>
                  <a:pt x="10468232" y="1107411"/>
                </a:lnTo>
                <a:close/>
                <a:moveTo>
                  <a:pt x="6978575" y="0"/>
                </a:moveTo>
                <a:lnTo>
                  <a:pt x="8694604" y="0"/>
                </a:lnTo>
                <a:lnTo>
                  <a:pt x="8694604" y="1107411"/>
                </a:lnTo>
                <a:lnTo>
                  <a:pt x="6978575" y="1107411"/>
                </a:lnTo>
                <a:close/>
                <a:moveTo>
                  <a:pt x="5233750" y="0"/>
                </a:moveTo>
                <a:lnTo>
                  <a:pt x="6949775" y="0"/>
                </a:lnTo>
                <a:lnTo>
                  <a:pt x="6949775" y="1107411"/>
                </a:lnTo>
                <a:lnTo>
                  <a:pt x="5233750" y="1107411"/>
                </a:lnTo>
                <a:close/>
                <a:moveTo>
                  <a:pt x="3488921" y="0"/>
                </a:moveTo>
                <a:lnTo>
                  <a:pt x="5204947" y="0"/>
                </a:lnTo>
                <a:lnTo>
                  <a:pt x="5204947" y="1107411"/>
                </a:lnTo>
                <a:lnTo>
                  <a:pt x="3488921" y="1107411"/>
                </a:lnTo>
                <a:close/>
                <a:moveTo>
                  <a:pt x="2" y="0"/>
                </a:moveTo>
                <a:lnTo>
                  <a:pt x="1715294" y="0"/>
                </a:lnTo>
                <a:lnTo>
                  <a:pt x="1715294" y="1107411"/>
                </a:lnTo>
                <a:lnTo>
                  <a:pt x="2" y="1107411"/>
                </a:lnTo>
                <a:close/>
              </a:path>
            </a:pathLst>
          </a:custGeom>
        </p:spPr>
        <p:txBody>
          <a:bodyPr wrap="square"/>
          <a:lstStyle/>
          <a:p>
            <a:endParaRPr lang="zh-CN"/>
          </a:p>
        </p:txBody>
      </p:sp>
    </p:spTree>
    <p:extLst>
      <p:ext uri="{BB962C8B-B14F-4D97-AF65-F5344CB8AC3E}">
        <p14:creationId xmlns:p14="http://schemas.microsoft.com/office/powerpoint/2010/main" val="53370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395311" y="36356"/>
            <a:ext cx="6178550" cy="668337"/>
          </a:xfrm>
        </p:spPr>
        <p:txBody>
          <a:bodyPr>
            <a:normAutofit/>
          </a:bodyPr>
          <a:lstStyle>
            <a:lvl1pPr marL="0" indent="0">
              <a:lnSpc>
                <a:spcPct val="100000"/>
              </a:lnSpc>
              <a:spcBef>
                <a:spcPts val="0"/>
              </a:spcBef>
              <a:buNone/>
              <a:defRPr sz="3600" b="1">
                <a:solidFill>
                  <a:schemeClr val="tx1"/>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9" name="矩形 8"/>
          <p:cNvSpPr/>
          <p:nvPr userDrawn="1"/>
        </p:nvSpPr>
        <p:spPr>
          <a:xfrm>
            <a:off x="0" y="764702"/>
            <a:ext cx="12192000" cy="111598"/>
          </a:xfrm>
          <a:prstGeom prst="rect">
            <a:avLst/>
          </a:prstGeom>
          <a:gradFill flip="none" rotWithShape="1">
            <a:gsLst>
              <a:gs pos="0">
                <a:srgbClr val="FF0000"/>
              </a:gs>
              <a:gs pos="83000">
                <a:srgbClr val="0E00FA"/>
              </a:gs>
              <a:gs pos="69000">
                <a:srgbClr val="00F5FF"/>
              </a:gs>
              <a:gs pos="59000">
                <a:srgbClr val="33FE03"/>
              </a:gs>
              <a:gs pos="28000">
                <a:srgbClr val="FFC000"/>
              </a:gs>
              <a:gs pos="40000">
                <a:srgbClr val="FFFF00"/>
              </a:gs>
              <a:gs pos="100000">
                <a:srgbClr val="7030A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灯片编号占位符 5"/>
          <p:cNvSpPr>
            <a:spLocks noGrp="1"/>
          </p:cNvSpPr>
          <p:nvPr>
            <p:ph type="sldNum" sz="quarter" idx="12"/>
          </p:nvPr>
        </p:nvSpPr>
        <p:spPr>
          <a:xfrm>
            <a:off x="9246740" y="6407719"/>
            <a:ext cx="2743200" cy="365125"/>
          </a:xfrm>
        </p:spPr>
        <p:txBody>
          <a:bodyPr/>
          <a:lstStyle>
            <a:lvl1pPr>
              <a:defRPr sz="1800" b="1">
                <a:latin typeface="微软雅黑" panose="020B0503020204020204" pitchFamily="34" charset="-122"/>
                <a:ea typeface="微软雅黑" panose="020B0503020204020204" pitchFamily="34" charset="-122"/>
              </a:defRPr>
            </a:lvl1pPr>
          </a:lstStyle>
          <a:p>
            <a:fld id="{4F55F1DA-470F-4F67-911F-F5D65D36A3FE}" type="slidenum">
              <a:rPr lang="zh-CN" altLang="en-US" smtClean="0"/>
              <a:t>‹#›</a:t>
            </a:fld>
            <a:endParaRPr lang="zh-CN" altLang="en-US" b="1"/>
          </a:p>
        </p:txBody>
      </p:sp>
      <p:pic>
        <p:nvPicPr>
          <p:cNvPr id="7170" name="Picture 2" descr="北京大学- 维基百科，自由的百科全书">
            <a:extLst>
              <a:ext uri="{FF2B5EF4-FFF2-40B4-BE49-F238E27FC236}">
                <a16:creationId xmlns:a16="http://schemas.microsoft.com/office/drawing/2014/main" id="{79CA2F28-D2C2-4D6A-A745-4D1DBF39A98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4972" y="36356"/>
            <a:ext cx="715168" cy="71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2764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1B91ED-66F3-7D8E-C549-31884F1E536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F0B5D75-C8EF-115D-316E-3485813C55D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A05926-D765-BEA1-3E39-3DDF1E78040D}"/>
              </a:ext>
            </a:extLst>
          </p:cNvPr>
          <p:cNvSpPr>
            <a:spLocks noGrp="1"/>
          </p:cNvSpPr>
          <p:nvPr>
            <p:ph type="dt" sz="half" idx="10"/>
          </p:nvPr>
        </p:nvSpPr>
        <p:spPr/>
        <p:txBody>
          <a:bodyPr/>
          <a:lstStyle/>
          <a:p>
            <a:fld id="{AF17928A-D9A5-4978-8D40-88E014DA9D33}" type="datetimeFigureOut">
              <a:rPr lang="zh-CN" altLang="en-US" smtClean="0"/>
              <a:t>2023/4/19</a:t>
            </a:fld>
            <a:endParaRPr lang="zh-CN" altLang="en-US"/>
          </a:p>
        </p:txBody>
      </p:sp>
      <p:sp>
        <p:nvSpPr>
          <p:cNvPr id="5" name="页脚占位符 4">
            <a:extLst>
              <a:ext uri="{FF2B5EF4-FFF2-40B4-BE49-F238E27FC236}">
                <a16:creationId xmlns:a16="http://schemas.microsoft.com/office/drawing/2014/main" id="{4BFF6464-AA1D-41EB-D958-B7CF9D35C20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094271-01F4-59EC-118E-F0F218B7C056}"/>
              </a:ext>
            </a:extLst>
          </p:cNvPr>
          <p:cNvSpPr>
            <a:spLocks noGrp="1"/>
          </p:cNvSpPr>
          <p:nvPr>
            <p:ph type="sldNum" sz="quarter" idx="12"/>
          </p:nvPr>
        </p:nvSpPr>
        <p:spPr/>
        <p:txBody>
          <a:bodyPr/>
          <a:lstStyle/>
          <a:p>
            <a:fld id="{D489C399-9D2A-4CB5-B2BE-7CE43D5A4E8D}" type="slidenum">
              <a:rPr lang="zh-CN" altLang="en-US" smtClean="0"/>
              <a:t>‹#›</a:t>
            </a:fld>
            <a:endParaRPr lang="zh-CN" altLang="en-US"/>
          </a:p>
        </p:txBody>
      </p:sp>
    </p:spTree>
    <p:extLst>
      <p:ext uri="{BB962C8B-B14F-4D97-AF65-F5344CB8AC3E}">
        <p14:creationId xmlns:p14="http://schemas.microsoft.com/office/powerpoint/2010/main" val="398886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66A68C-27B6-2FA6-6C26-380F0BE5548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91C2D4F-0D8A-9937-48B3-836BB9E420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BDDDB8E-D1C7-ED24-66BC-D8F844CD3346}"/>
              </a:ext>
            </a:extLst>
          </p:cNvPr>
          <p:cNvSpPr>
            <a:spLocks noGrp="1"/>
          </p:cNvSpPr>
          <p:nvPr>
            <p:ph type="dt" sz="half" idx="10"/>
          </p:nvPr>
        </p:nvSpPr>
        <p:spPr/>
        <p:txBody>
          <a:bodyPr/>
          <a:lstStyle/>
          <a:p>
            <a:fld id="{AF17928A-D9A5-4978-8D40-88E014DA9D33}" type="datetimeFigureOut">
              <a:rPr lang="zh-CN" altLang="en-US" smtClean="0"/>
              <a:t>2023/4/19</a:t>
            </a:fld>
            <a:endParaRPr lang="zh-CN" altLang="en-US"/>
          </a:p>
        </p:txBody>
      </p:sp>
      <p:sp>
        <p:nvSpPr>
          <p:cNvPr id="5" name="页脚占位符 4">
            <a:extLst>
              <a:ext uri="{FF2B5EF4-FFF2-40B4-BE49-F238E27FC236}">
                <a16:creationId xmlns:a16="http://schemas.microsoft.com/office/drawing/2014/main" id="{013FC01F-2633-EECB-7EE9-4016ACAB621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469DA9-A938-7BD9-6468-7C9E60EA6DE7}"/>
              </a:ext>
            </a:extLst>
          </p:cNvPr>
          <p:cNvSpPr>
            <a:spLocks noGrp="1"/>
          </p:cNvSpPr>
          <p:nvPr>
            <p:ph type="sldNum" sz="quarter" idx="12"/>
          </p:nvPr>
        </p:nvSpPr>
        <p:spPr/>
        <p:txBody>
          <a:bodyPr/>
          <a:lstStyle/>
          <a:p>
            <a:fld id="{D489C399-9D2A-4CB5-B2BE-7CE43D5A4E8D}" type="slidenum">
              <a:rPr lang="zh-CN" altLang="en-US" smtClean="0"/>
              <a:t>‹#›</a:t>
            </a:fld>
            <a:endParaRPr lang="zh-CN" altLang="en-US"/>
          </a:p>
        </p:txBody>
      </p:sp>
    </p:spTree>
    <p:extLst>
      <p:ext uri="{BB962C8B-B14F-4D97-AF65-F5344CB8AC3E}">
        <p14:creationId xmlns:p14="http://schemas.microsoft.com/office/powerpoint/2010/main" val="3809794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E7CA8-1988-A715-E4F6-EC85536EC2D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3EBEDA-F098-5B60-3BE9-D713C468161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5A85529-0617-3839-6252-C8FC16AD880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D6631CF-66AF-8BA7-B74E-95BE6C271643}"/>
              </a:ext>
            </a:extLst>
          </p:cNvPr>
          <p:cNvSpPr>
            <a:spLocks noGrp="1"/>
          </p:cNvSpPr>
          <p:nvPr>
            <p:ph type="dt" sz="half" idx="10"/>
          </p:nvPr>
        </p:nvSpPr>
        <p:spPr/>
        <p:txBody>
          <a:bodyPr/>
          <a:lstStyle/>
          <a:p>
            <a:fld id="{AF17928A-D9A5-4978-8D40-88E014DA9D33}" type="datetimeFigureOut">
              <a:rPr lang="zh-CN" altLang="en-US" smtClean="0"/>
              <a:t>2023/4/19</a:t>
            </a:fld>
            <a:endParaRPr lang="zh-CN" altLang="en-US"/>
          </a:p>
        </p:txBody>
      </p:sp>
      <p:sp>
        <p:nvSpPr>
          <p:cNvPr id="6" name="页脚占位符 5">
            <a:extLst>
              <a:ext uri="{FF2B5EF4-FFF2-40B4-BE49-F238E27FC236}">
                <a16:creationId xmlns:a16="http://schemas.microsoft.com/office/drawing/2014/main" id="{A3EEAED2-8B8E-4CB1-2EBA-42DBCD6068D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2EC9B9F-7545-C1C6-CB36-BF67E0D1B249}"/>
              </a:ext>
            </a:extLst>
          </p:cNvPr>
          <p:cNvSpPr>
            <a:spLocks noGrp="1"/>
          </p:cNvSpPr>
          <p:nvPr>
            <p:ph type="sldNum" sz="quarter" idx="12"/>
          </p:nvPr>
        </p:nvSpPr>
        <p:spPr/>
        <p:txBody>
          <a:bodyPr/>
          <a:lstStyle/>
          <a:p>
            <a:fld id="{D489C399-9D2A-4CB5-B2BE-7CE43D5A4E8D}" type="slidenum">
              <a:rPr lang="zh-CN" altLang="en-US" smtClean="0"/>
              <a:t>‹#›</a:t>
            </a:fld>
            <a:endParaRPr lang="zh-CN" altLang="en-US"/>
          </a:p>
        </p:txBody>
      </p:sp>
    </p:spTree>
    <p:extLst>
      <p:ext uri="{BB962C8B-B14F-4D97-AF65-F5344CB8AC3E}">
        <p14:creationId xmlns:p14="http://schemas.microsoft.com/office/powerpoint/2010/main" val="188418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E822D0-C9CA-58E9-0755-F58AA092D43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AC128DB-858C-79AB-A13E-5CD8A8E56B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1406C2B-2750-4153-B8F1-3C7AA5BBDC2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5F26523-0DEF-8379-25A0-DFAA0F60A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404EAFA-6C42-F0E5-68C6-A6D1381A38A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2D215AA-9494-4FA7-AAE5-B9EC643EA180}"/>
              </a:ext>
            </a:extLst>
          </p:cNvPr>
          <p:cNvSpPr>
            <a:spLocks noGrp="1"/>
          </p:cNvSpPr>
          <p:nvPr>
            <p:ph type="dt" sz="half" idx="10"/>
          </p:nvPr>
        </p:nvSpPr>
        <p:spPr/>
        <p:txBody>
          <a:bodyPr/>
          <a:lstStyle/>
          <a:p>
            <a:fld id="{AF17928A-D9A5-4978-8D40-88E014DA9D33}" type="datetimeFigureOut">
              <a:rPr lang="zh-CN" altLang="en-US" smtClean="0"/>
              <a:t>2023/4/19</a:t>
            </a:fld>
            <a:endParaRPr lang="zh-CN" altLang="en-US"/>
          </a:p>
        </p:txBody>
      </p:sp>
      <p:sp>
        <p:nvSpPr>
          <p:cNvPr id="8" name="页脚占位符 7">
            <a:extLst>
              <a:ext uri="{FF2B5EF4-FFF2-40B4-BE49-F238E27FC236}">
                <a16:creationId xmlns:a16="http://schemas.microsoft.com/office/drawing/2014/main" id="{5CFC425E-08ED-9CEC-ABA8-A319448B406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AA41C13-75BF-A01E-1776-C23CFA99D979}"/>
              </a:ext>
            </a:extLst>
          </p:cNvPr>
          <p:cNvSpPr>
            <a:spLocks noGrp="1"/>
          </p:cNvSpPr>
          <p:nvPr>
            <p:ph type="sldNum" sz="quarter" idx="12"/>
          </p:nvPr>
        </p:nvSpPr>
        <p:spPr/>
        <p:txBody>
          <a:bodyPr/>
          <a:lstStyle/>
          <a:p>
            <a:fld id="{D489C399-9D2A-4CB5-B2BE-7CE43D5A4E8D}" type="slidenum">
              <a:rPr lang="zh-CN" altLang="en-US" smtClean="0"/>
              <a:t>‹#›</a:t>
            </a:fld>
            <a:endParaRPr lang="zh-CN" altLang="en-US"/>
          </a:p>
        </p:txBody>
      </p:sp>
    </p:spTree>
    <p:extLst>
      <p:ext uri="{BB962C8B-B14F-4D97-AF65-F5344CB8AC3E}">
        <p14:creationId xmlns:p14="http://schemas.microsoft.com/office/powerpoint/2010/main" val="187016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C577AA-D03E-05F8-5ECA-E778B96FB28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7294EFA-D952-8356-9C79-2C4E36AAE84A}"/>
              </a:ext>
            </a:extLst>
          </p:cNvPr>
          <p:cNvSpPr>
            <a:spLocks noGrp="1"/>
          </p:cNvSpPr>
          <p:nvPr>
            <p:ph type="dt" sz="half" idx="10"/>
          </p:nvPr>
        </p:nvSpPr>
        <p:spPr/>
        <p:txBody>
          <a:bodyPr/>
          <a:lstStyle/>
          <a:p>
            <a:fld id="{AF17928A-D9A5-4978-8D40-88E014DA9D33}" type="datetimeFigureOut">
              <a:rPr lang="zh-CN" altLang="en-US" smtClean="0"/>
              <a:t>2023/4/19</a:t>
            </a:fld>
            <a:endParaRPr lang="zh-CN" altLang="en-US"/>
          </a:p>
        </p:txBody>
      </p:sp>
      <p:sp>
        <p:nvSpPr>
          <p:cNvPr id="4" name="页脚占位符 3">
            <a:extLst>
              <a:ext uri="{FF2B5EF4-FFF2-40B4-BE49-F238E27FC236}">
                <a16:creationId xmlns:a16="http://schemas.microsoft.com/office/drawing/2014/main" id="{66AB94DF-17D5-6E2C-5D55-7751E74566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89B7B69-D898-4556-B47E-7AAFB2AE633B}"/>
              </a:ext>
            </a:extLst>
          </p:cNvPr>
          <p:cNvSpPr>
            <a:spLocks noGrp="1"/>
          </p:cNvSpPr>
          <p:nvPr>
            <p:ph type="sldNum" sz="quarter" idx="12"/>
          </p:nvPr>
        </p:nvSpPr>
        <p:spPr/>
        <p:txBody>
          <a:bodyPr/>
          <a:lstStyle/>
          <a:p>
            <a:fld id="{D489C399-9D2A-4CB5-B2BE-7CE43D5A4E8D}" type="slidenum">
              <a:rPr lang="zh-CN" altLang="en-US" smtClean="0"/>
              <a:t>‹#›</a:t>
            </a:fld>
            <a:endParaRPr lang="zh-CN" altLang="en-US"/>
          </a:p>
        </p:txBody>
      </p:sp>
    </p:spTree>
    <p:extLst>
      <p:ext uri="{BB962C8B-B14F-4D97-AF65-F5344CB8AC3E}">
        <p14:creationId xmlns:p14="http://schemas.microsoft.com/office/powerpoint/2010/main" val="276730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3E207F9-487D-AF4D-5DDD-91CCFB302389}"/>
              </a:ext>
            </a:extLst>
          </p:cNvPr>
          <p:cNvSpPr>
            <a:spLocks noGrp="1"/>
          </p:cNvSpPr>
          <p:nvPr>
            <p:ph type="dt" sz="half" idx="10"/>
          </p:nvPr>
        </p:nvSpPr>
        <p:spPr/>
        <p:txBody>
          <a:bodyPr/>
          <a:lstStyle/>
          <a:p>
            <a:fld id="{AF17928A-D9A5-4978-8D40-88E014DA9D33}" type="datetimeFigureOut">
              <a:rPr lang="zh-CN" altLang="en-US" smtClean="0"/>
              <a:t>2023/4/19</a:t>
            </a:fld>
            <a:endParaRPr lang="zh-CN" altLang="en-US"/>
          </a:p>
        </p:txBody>
      </p:sp>
      <p:sp>
        <p:nvSpPr>
          <p:cNvPr id="3" name="页脚占位符 2">
            <a:extLst>
              <a:ext uri="{FF2B5EF4-FFF2-40B4-BE49-F238E27FC236}">
                <a16:creationId xmlns:a16="http://schemas.microsoft.com/office/drawing/2014/main" id="{BF8147EB-EEDA-A1D4-02D8-04174727E07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7A52FE3-F244-D166-2ACB-7EE9ED0393A6}"/>
              </a:ext>
            </a:extLst>
          </p:cNvPr>
          <p:cNvSpPr>
            <a:spLocks noGrp="1"/>
          </p:cNvSpPr>
          <p:nvPr>
            <p:ph type="sldNum" sz="quarter" idx="12"/>
          </p:nvPr>
        </p:nvSpPr>
        <p:spPr/>
        <p:txBody>
          <a:bodyPr/>
          <a:lstStyle/>
          <a:p>
            <a:fld id="{D489C399-9D2A-4CB5-B2BE-7CE43D5A4E8D}" type="slidenum">
              <a:rPr lang="zh-CN" altLang="en-US" smtClean="0"/>
              <a:t>‹#›</a:t>
            </a:fld>
            <a:endParaRPr lang="zh-CN" altLang="en-US"/>
          </a:p>
        </p:txBody>
      </p:sp>
    </p:spTree>
    <p:extLst>
      <p:ext uri="{BB962C8B-B14F-4D97-AF65-F5344CB8AC3E}">
        <p14:creationId xmlns:p14="http://schemas.microsoft.com/office/powerpoint/2010/main" val="143049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0B87D2-769E-9EB9-CC0D-8D9ED1FBEAD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6DD25C9-B2C5-24F6-78D3-A0C8F0B8B7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F03396E-E34C-A5D7-DA56-161CA3A9A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1A4E7C9-E058-09B6-24E7-E3121EE5A535}"/>
              </a:ext>
            </a:extLst>
          </p:cNvPr>
          <p:cNvSpPr>
            <a:spLocks noGrp="1"/>
          </p:cNvSpPr>
          <p:nvPr>
            <p:ph type="dt" sz="half" idx="10"/>
          </p:nvPr>
        </p:nvSpPr>
        <p:spPr/>
        <p:txBody>
          <a:bodyPr/>
          <a:lstStyle/>
          <a:p>
            <a:fld id="{AF17928A-D9A5-4978-8D40-88E014DA9D33}" type="datetimeFigureOut">
              <a:rPr lang="zh-CN" altLang="en-US" smtClean="0"/>
              <a:t>2023/4/19</a:t>
            </a:fld>
            <a:endParaRPr lang="zh-CN" altLang="en-US"/>
          </a:p>
        </p:txBody>
      </p:sp>
      <p:sp>
        <p:nvSpPr>
          <p:cNvPr id="6" name="页脚占位符 5">
            <a:extLst>
              <a:ext uri="{FF2B5EF4-FFF2-40B4-BE49-F238E27FC236}">
                <a16:creationId xmlns:a16="http://schemas.microsoft.com/office/drawing/2014/main" id="{C9F1719F-67F2-008F-CEB4-6B3EB454F0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CE717E6-E492-C690-1E24-51CDD48B539E}"/>
              </a:ext>
            </a:extLst>
          </p:cNvPr>
          <p:cNvSpPr>
            <a:spLocks noGrp="1"/>
          </p:cNvSpPr>
          <p:nvPr>
            <p:ph type="sldNum" sz="quarter" idx="12"/>
          </p:nvPr>
        </p:nvSpPr>
        <p:spPr/>
        <p:txBody>
          <a:bodyPr/>
          <a:lstStyle/>
          <a:p>
            <a:fld id="{D489C399-9D2A-4CB5-B2BE-7CE43D5A4E8D}" type="slidenum">
              <a:rPr lang="zh-CN" altLang="en-US" smtClean="0"/>
              <a:t>‹#›</a:t>
            </a:fld>
            <a:endParaRPr lang="zh-CN" altLang="en-US"/>
          </a:p>
        </p:txBody>
      </p:sp>
    </p:spTree>
    <p:extLst>
      <p:ext uri="{BB962C8B-B14F-4D97-AF65-F5344CB8AC3E}">
        <p14:creationId xmlns:p14="http://schemas.microsoft.com/office/powerpoint/2010/main" val="110195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E573D4-EC7C-BF85-964F-AA3F5BC5BCF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F3BF7BA-1C5A-E236-0487-EDA1925EC6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058123B-6E4E-3B98-6F59-0D45E4B5C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FC5942C-D46F-BCE3-DA6A-D183BD7A21C5}"/>
              </a:ext>
            </a:extLst>
          </p:cNvPr>
          <p:cNvSpPr>
            <a:spLocks noGrp="1"/>
          </p:cNvSpPr>
          <p:nvPr>
            <p:ph type="dt" sz="half" idx="10"/>
          </p:nvPr>
        </p:nvSpPr>
        <p:spPr/>
        <p:txBody>
          <a:bodyPr/>
          <a:lstStyle/>
          <a:p>
            <a:fld id="{AF17928A-D9A5-4978-8D40-88E014DA9D33}" type="datetimeFigureOut">
              <a:rPr lang="zh-CN" altLang="en-US" smtClean="0"/>
              <a:t>2023/4/19</a:t>
            </a:fld>
            <a:endParaRPr lang="zh-CN" altLang="en-US"/>
          </a:p>
        </p:txBody>
      </p:sp>
      <p:sp>
        <p:nvSpPr>
          <p:cNvPr id="6" name="页脚占位符 5">
            <a:extLst>
              <a:ext uri="{FF2B5EF4-FFF2-40B4-BE49-F238E27FC236}">
                <a16:creationId xmlns:a16="http://schemas.microsoft.com/office/drawing/2014/main" id="{83F7CE99-BDC6-B2C8-A5CD-00ACCD9EA0C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0AA115-A632-07EB-CEE2-EA4FA0B392FB}"/>
              </a:ext>
            </a:extLst>
          </p:cNvPr>
          <p:cNvSpPr>
            <a:spLocks noGrp="1"/>
          </p:cNvSpPr>
          <p:nvPr>
            <p:ph type="sldNum" sz="quarter" idx="12"/>
          </p:nvPr>
        </p:nvSpPr>
        <p:spPr/>
        <p:txBody>
          <a:bodyPr/>
          <a:lstStyle/>
          <a:p>
            <a:fld id="{D489C399-9D2A-4CB5-B2BE-7CE43D5A4E8D}" type="slidenum">
              <a:rPr lang="zh-CN" altLang="en-US" smtClean="0"/>
              <a:t>‹#›</a:t>
            </a:fld>
            <a:endParaRPr lang="zh-CN" altLang="en-US"/>
          </a:p>
        </p:txBody>
      </p:sp>
    </p:spTree>
    <p:extLst>
      <p:ext uri="{BB962C8B-B14F-4D97-AF65-F5344CB8AC3E}">
        <p14:creationId xmlns:p14="http://schemas.microsoft.com/office/powerpoint/2010/main" val="424585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42E865C-35A3-7D2C-FEC3-06599DE89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3A0FA9-4BAC-63C9-5692-897D5182B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C30321-A50D-163C-66F8-B45872BCC3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7928A-D9A5-4978-8D40-88E014DA9D33}" type="datetimeFigureOut">
              <a:rPr lang="zh-CN" altLang="en-US" smtClean="0"/>
              <a:t>2023/4/19</a:t>
            </a:fld>
            <a:endParaRPr lang="zh-CN" altLang="en-US"/>
          </a:p>
        </p:txBody>
      </p:sp>
      <p:sp>
        <p:nvSpPr>
          <p:cNvPr id="5" name="页脚占位符 4">
            <a:extLst>
              <a:ext uri="{FF2B5EF4-FFF2-40B4-BE49-F238E27FC236}">
                <a16:creationId xmlns:a16="http://schemas.microsoft.com/office/drawing/2014/main" id="{D8ABA90F-C3C7-FEF7-5898-BAE2E3AE19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6EB48DC-50C6-D148-D990-8BEA0F6CCB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9C399-9D2A-4CB5-B2BE-7CE43D5A4E8D}" type="slidenum">
              <a:rPr lang="zh-CN" altLang="en-US" smtClean="0"/>
              <a:t>‹#›</a:t>
            </a:fld>
            <a:endParaRPr lang="zh-CN" altLang="en-US"/>
          </a:p>
        </p:txBody>
      </p:sp>
    </p:spTree>
    <p:extLst>
      <p:ext uri="{BB962C8B-B14F-4D97-AF65-F5344CB8AC3E}">
        <p14:creationId xmlns:p14="http://schemas.microsoft.com/office/powerpoint/2010/main" val="2830936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2.tmp"/></Relationships>
</file>

<file path=ppt/slides/_rels/slide1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2.tmp"/></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2.tm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5.tmp"/></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3314700"/>
            <a:ext cx="12192000" cy="116209"/>
          </a:xfrm>
          <a:prstGeom prst="rect">
            <a:avLst/>
          </a:prstGeom>
          <a:solidFill>
            <a:srgbClr val="E8BC2C"/>
          </a:solidFill>
          <a:ln>
            <a:noFill/>
          </a:ln>
        </p:spPr>
        <p:txBody>
          <a:bodyPr anchor="ctr"/>
          <a:lstStyle/>
          <a:p>
            <a:pPr algn="ctr"/>
            <a:endParaRPr lang="zh-CN" sz="2400">
              <a:solidFill>
                <a:schemeClr val="lt1"/>
              </a:solidFill>
            </a:endParaRPr>
          </a:p>
        </p:txBody>
      </p:sp>
      <p:grpSp>
        <p:nvGrpSpPr>
          <p:cNvPr id="12" name="组合 11"/>
          <p:cNvGrpSpPr/>
          <p:nvPr/>
        </p:nvGrpSpPr>
        <p:grpSpPr>
          <a:xfrm>
            <a:off x="1875027" y="5129718"/>
            <a:ext cx="8205972" cy="4061"/>
            <a:chOff x="2151049" y="32390"/>
            <a:chExt cx="7864984" cy="2736"/>
          </a:xfrm>
        </p:grpSpPr>
        <p:cxnSp>
          <p:nvCxnSpPr>
            <p:cNvPr id="13" name="直接连接符 12"/>
            <p:cNvCxnSpPr/>
            <p:nvPr/>
          </p:nvCxnSpPr>
          <p:spPr>
            <a:xfrm>
              <a:off x="2151049" y="32390"/>
              <a:ext cx="1119758" cy="0"/>
            </a:xfrm>
            <a:prstGeom prst="line">
              <a:avLst/>
            </a:prstGeom>
            <a:ln w="19050" cap="rnd">
              <a:solidFill>
                <a:srgbClr val="E8BC2C"/>
              </a:solidFill>
              <a:prstDash val="solid"/>
              <a:round/>
              <a:headEnd type="none"/>
              <a:tailEnd type="oval"/>
            </a:ln>
          </p:spPr>
        </p:cxnSp>
        <p:cxnSp>
          <p:nvCxnSpPr>
            <p:cNvPr id="14" name="直接连接符 13"/>
            <p:cNvCxnSpPr/>
            <p:nvPr/>
          </p:nvCxnSpPr>
          <p:spPr>
            <a:xfrm flipH="1">
              <a:off x="8896275" y="35126"/>
              <a:ext cx="1119758" cy="0"/>
            </a:xfrm>
            <a:prstGeom prst="line">
              <a:avLst/>
            </a:prstGeom>
            <a:ln w="19050" cap="rnd">
              <a:solidFill>
                <a:srgbClr val="E8BC2C"/>
              </a:solidFill>
              <a:prstDash val="solid"/>
              <a:round/>
              <a:headEnd type="none"/>
              <a:tailEnd type="oval"/>
            </a:ln>
          </p:spPr>
        </p:cxnSp>
      </p:grpSp>
      <p:sp>
        <p:nvSpPr>
          <p:cNvPr id="15" name="文本框 14"/>
          <p:cNvSpPr txBox="1"/>
          <p:nvPr/>
        </p:nvSpPr>
        <p:spPr>
          <a:xfrm>
            <a:off x="1061337" y="3866945"/>
            <a:ext cx="10069325" cy="523220"/>
          </a:xfrm>
          <a:prstGeom prst="rect">
            <a:avLst/>
          </a:prstGeom>
          <a:noFill/>
        </p:spPr>
        <p:txBody>
          <a:bodyPr wrap="square" lIns="0">
            <a:spAutoFit/>
          </a:bodyPr>
          <a:lstStyle/>
          <a:p>
            <a:pPr algn="ctr"/>
            <a:r>
              <a:rPr lang="zh-CN" altLang="en-US" sz="2800" b="1" dirty="0">
                <a:solidFill>
                  <a:srgbClr val="0070C0"/>
                </a:solidFill>
                <a:latin typeface="微软雅黑" panose="020B0503020204020204" pitchFamily="34" charset="-122"/>
                <a:ea typeface="微软雅黑" panose="020B0503020204020204" pitchFamily="34" charset="-122"/>
              </a:rPr>
              <a:t>纳米尺度摩擦力</a:t>
            </a:r>
          </a:p>
        </p:txBody>
      </p:sp>
      <p:grpSp>
        <p:nvGrpSpPr>
          <p:cNvPr id="17" name="组合 16"/>
          <p:cNvGrpSpPr/>
          <p:nvPr/>
        </p:nvGrpSpPr>
        <p:grpSpPr>
          <a:xfrm>
            <a:off x="4259332" y="4803219"/>
            <a:ext cx="510679" cy="535448"/>
            <a:chOff x="3725237" y="4930504"/>
            <a:chExt cx="531780" cy="531780"/>
          </a:xfrm>
        </p:grpSpPr>
        <p:sp>
          <p:nvSpPr>
            <p:cNvPr id="19" name="圆角矩形 2"/>
            <p:cNvSpPr/>
            <p:nvPr/>
          </p:nvSpPr>
          <p:spPr>
            <a:xfrm>
              <a:off x="3725237" y="4930504"/>
              <a:ext cx="531780" cy="531780"/>
            </a:xfrm>
            <a:prstGeom prst="ellipse">
              <a:avLst/>
            </a:prstGeom>
            <a:solidFill>
              <a:srgbClr val="FFFFFF"/>
            </a:solidFill>
            <a:ln>
              <a:noFill/>
            </a:ln>
            <a:effectLst>
              <a:outerShdw blurRad="177800" dist="101600" dir="8100000" algn="tr" rotWithShape="0">
                <a:srgbClr val="000000">
                  <a:alpha val="30000"/>
                </a:srgbClr>
              </a:outerShdw>
            </a:effectLst>
          </p:spPr>
          <p:txBody>
            <a:bodyPr anchor="ctr"/>
            <a:lstStyle>
              <a:lvl1pPr marL="0" lvl="0" algn="l" defTabSz="914400">
                <a:defRPr sz="1800" kern="1200">
                  <a:solidFill>
                    <a:srgbClr val="000000"/>
                  </a:solidFill>
                  <a:latin typeface="Arial"/>
                  <a:ea typeface="微软雅黑"/>
                </a:defRPr>
              </a:lvl1pPr>
              <a:lvl2pPr marL="457200" lvl="1" algn="l" defTabSz="914400">
                <a:defRPr sz="1800" kern="1200">
                  <a:solidFill>
                    <a:srgbClr val="000000"/>
                  </a:solidFill>
                  <a:latin typeface="Arial"/>
                  <a:ea typeface="微软雅黑"/>
                </a:defRPr>
              </a:lvl2pPr>
              <a:lvl3pPr marL="914400" lvl="2" algn="l" defTabSz="914400">
                <a:defRPr sz="1800" kern="1200">
                  <a:solidFill>
                    <a:srgbClr val="000000"/>
                  </a:solidFill>
                  <a:latin typeface="Arial"/>
                  <a:ea typeface="微软雅黑"/>
                </a:defRPr>
              </a:lvl3pPr>
              <a:lvl4pPr marL="1371600" lvl="3" algn="l" defTabSz="914400">
                <a:defRPr sz="1800" kern="1200">
                  <a:solidFill>
                    <a:srgbClr val="000000"/>
                  </a:solidFill>
                  <a:latin typeface="Arial"/>
                  <a:ea typeface="微软雅黑"/>
                </a:defRPr>
              </a:lvl4pPr>
              <a:lvl5pPr marL="1828800" lvl="4" algn="l" defTabSz="914400">
                <a:defRPr sz="1800" kern="1200">
                  <a:solidFill>
                    <a:srgbClr val="000000"/>
                  </a:solidFill>
                  <a:latin typeface="Arial"/>
                  <a:ea typeface="微软雅黑"/>
                </a:defRPr>
              </a:lvl5pPr>
              <a:lvl6pPr marL="2286000" lvl="5" algn="l" defTabSz="914400">
                <a:defRPr sz="1800" kern="1200">
                  <a:solidFill>
                    <a:srgbClr val="000000"/>
                  </a:solidFill>
                  <a:latin typeface="Arial"/>
                  <a:ea typeface="微软雅黑"/>
                </a:defRPr>
              </a:lvl6pPr>
              <a:lvl7pPr marL="2743200" lvl="6" algn="l" defTabSz="914400">
                <a:defRPr sz="1800" kern="1200">
                  <a:solidFill>
                    <a:srgbClr val="000000"/>
                  </a:solidFill>
                  <a:latin typeface="Arial"/>
                  <a:ea typeface="微软雅黑"/>
                </a:defRPr>
              </a:lvl7pPr>
              <a:lvl8pPr marL="3200400" lvl="7" algn="l" defTabSz="914400">
                <a:defRPr sz="1800" kern="1200">
                  <a:solidFill>
                    <a:srgbClr val="000000"/>
                  </a:solidFill>
                  <a:latin typeface="Arial"/>
                  <a:ea typeface="微软雅黑"/>
                </a:defRPr>
              </a:lvl8pPr>
              <a:lvl9pPr marL="3657600" lvl="8" algn="l" defTabSz="914400">
                <a:defRPr sz="1800" kern="1200">
                  <a:solidFill>
                    <a:srgbClr val="000000"/>
                  </a:solidFill>
                  <a:latin typeface="Arial"/>
                  <a:ea typeface="微软雅黑"/>
                </a:defRPr>
              </a:lvl9pPr>
            </a:lstStyle>
            <a:p>
              <a:pPr marL="0" lvl="0" indent="0" algn="ctr" defTabSz="914400">
                <a:lnSpc>
                  <a:spcPct val="100000"/>
                </a:lnSpc>
                <a:spcBef>
                  <a:spcPts val="0"/>
                </a:spcBef>
                <a:spcAft>
                  <a:spcPts val="0"/>
                </a:spcAft>
                <a:buClrTx/>
                <a:buSzTx/>
                <a:buFontTx/>
                <a:buNone/>
              </a:pPr>
              <a:endParaRPr lang="zh-CN" b="1" i="0" u="none" strike="noStrike" kern="1200" spc="0" baseline="0">
                <a:ln>
                  <a:noFill/>
                </a:ln>
                <a:solidFill>
                  <a:srgbClr val="1D50A2"/>
                </a:solidFill>
                <a:latin typeface="等线"/>
                <a:ea typeface="等线"/>
              </a:endParaRPr>
            </a:p>
          </p:txBody>
        </p:sp>
        <p:sp>
          <p:nvSpPr>
            <p:cNvPr id="20" name="student-graduation-cap-shape_52041"/>
            <p:cNvSpPr>
              <a:spLocks noChangeAspect="1"/>
            </p:cNvSpPr>
            <p:nvPr/>
          </p:nvSpPr>
          <p:spPr>
            <a:xfrm>
              <a:off x="3875605" y="5054575"/>
              <a:ext cx="219840" cy="264806"/>
            </a:xfrm>
            <a:custGeom>
              <a:avLst/>
              <a:gdLst/>
              <a:ahLst/>
              <a:cxnLst/>
              <a:rect l="l" t="t" r="r" b="b"/>
              <a:pathLst>
                <a:path w="219840" h="264806">
                  <a:moveTo>
                    <a:pt x="44590" y="151139"/>
                  </a:moveTo>
                  <a:cubicBezTo>
                    <a:pt x="44590" y="151139"/>
                    <a:pt x="44590" y="151139"/>
                    <a:pt x="176287" y="151139"/>
                  </a:cubicBezTo>
                  <a:cubicBezTo>
                    <a:pt x="200138" y="151139"/>
                    <a:pt x="219840" y="170953"/>
                    <a:pt x="219840" y="194938"/>
                  </a:cubicBezTo>
                  <a:cubicBezTo>
                    <a:pt x="219840" y="194938"/>
                    <a:pt x="219840" y="194938"/>
                    <a:pt x="219840" y="264806"/>
                  </a:cubicBezTo>
                  <a:cubicBezTo>
                    <a:pt x="219840" y="264806"/>
                    <a:pt x="219840" y="264806"/>
                    <a:pt x="138956" y="264806"/>
                  </a:cubicBezTo>
                  <a:cubicBezTo>
                    <a:pt x="138956" y="264806"/>
                    <a:pt x="138956" y="264806"/>
                    <a:pt x="124438" y="192852"/>
                  </a:cubicBezTo>
                  <a:cubicBezTo>
                    <a:pt x="124438" y="190766"/>
                    <a:pt x="121327" y="188681"/>
                    <a:pt x="119253" y="188681"/>
                  </a:cubicBezTo>
                  <a:cubicBezTo>
                    <a:pt x="119253" y="188681"/>
                    <a:pt x="119253" y="188681"/>
                    <a:pt x="131697" y="167824"/>
                  </a:cubicBezTo>
                  <a:cubicBezTo>
                    <a:pt x="131697" y="166781"/>
                    <a:pt x="131697" y="165738"/>
                    <a:pt x="131697" y="164696"/>
                  </a:cubicBezTo>
                  <a:cubicBezTo>
                    <a:pt x="130660" y="163653"/>
                    <a:pt x="129623" y="163653"/>
                    <a:pt x="128586" y="163653"/>
                  </a:cubicBezTo>
                  <a:cubicBezTo>
                    <a:pt x="128586" y="163653"/>
                    <a:pt x="128586" y="163653"/>
                    <a:pt x="95402" y="163653"/>
                  </a:cubicBezTo>
                  <a:cubicBezTo>
                    <a:pt x="94365" y="163653"/>
                    <a:pt x="93328" y="163653"/>
                    <a:pt x="93328" y="164696"/>
                  </a:cubicBezTo>
                  <a:cubicBezTo>
                    <a:pt x="92292" y="165738"/>
                    <a:pt x="92292" y="166781"/>
                    <a:pt x="93328" y="167824"/>
                  </a:cubicBezTo>
                  <a:cubicBezTo>
                    <a:pt x="93328" y="167824"/>
                    <a:pt x="93328" y="167824"/>
                    <a:pt x="105773" y="188681"/>
                  </a:cubicBezTo>
                  <a:cubicBezTo>
                    <a:pt x="102662" y="188681"/>
                    <a:pt x="100587" y="190766"/>
                    <a:pt x="99550" y="192852"/>
                  </a:cubicBezTo>
                  <a:cubicBezTo>
                    <a:pt x="99550" y="192852"/>
                    <a:pt x="99550" y="192852"/>
                    <a:pt x="87107" y="264806"/>
                  </a:cubicBezTo>
                  <a:cubicBezTo>
                    <a:pt x="87107" y="264806"/>
                    <a:pt x="87107" y="264806"/>
                    <a:pt x="0" y="264806"/>
                  </a:cubicBezTo>
                  <a:cubicBezTo>
                    <a:pt x="0" y="264806"/>
                    <a:pt x="0" y="264806"/>
                    <a:pt x="0" y="194938"/>
                  </a:cubicBezTo>
                  <a:cubicBezTo>
                    <a:pt x="0" y="170953"/>
                    <a:pt x="19702" y="151139"/>
                    <a:pt x="44590" y="151139"/>
                  </a:cubicBezTo>
                  <a:close/>
                  <a:moveTo>
                    <a:pt x="109296" y="0"/>
                  </a:moveTo>
                  <a:cubicBezTo>
                    <a:pt x="144134" y="0"/>
                    <a:pt x="172375" y="28242"/>
                    <a:pt x="172375" y="63079"/>
                  </a:cubicBezTo>
                  <a:cubicBezTo>
                    <a:pt x="172375" y="97916"/>
                    <a:pt x="144134" y="126158"/>
                    <a:pt x="109296" y="126158"/>
                  </a:cubicBezTo>
                  <a:cubicBezTo>
                    <a:pt x="74458" y="126158"/>
                    <a:pt x="46217" y="97916"/>
                    <a:pt x="46217" y="63079"/>
                  </a:cubicBezTo>
                  <a:cubicBezTo>
                    <a:pt x="46217" y="28242"/>
                    <a:pt x="74458" y="0"/>
                    <a:pt x="109296" y="0"/>
                  </a:cubicBezTo>
                  <a:close/>
                </a:path>
              </a:pathLst>
            </a:custGeom>
            <a:solidFill>
              <a:srgbClr val="E8BC2C"/>
            </a:solidFill>
            <a:ln>
              <a:noFill/>
            </a:ln>
          </p:spPr>
          <p:txBody>
            <a:bodyPr/>
            <a:lstStyle>
              <a:lvl1pPr marL="0" lvl="0" algn="l" defTabSz="914400">
                <a:defRPr sz="1800" kern="1200">
                  <a:solidFill>
                    <a:srgbClr val="000000"/>
                  </a:solidFill>
                  <a:latin typeface="Arial"/>
                  <a:ea typeface="微软雅黑"/>
                </a:defRPr>
              </a:lvl1pPr>
              <a:lvl2pPr marL="457200" lvl="1" algn="l" defTabSz="914400">
                <a:defRPr sz="1800" kern="1200">
                  <a:solidFill>
                    <a:srgbClr val="000000"/>
                  </a:solidFill>
                  <a:latin typeface="Arial"/>
                  <a:ea typeface="微软雅黑"/>
                </a:defRPr>
              </a:lvl2pPr>
              <a:lvl3pPr marL="914400" lvl="2" algn="l" defTabSz="914400">
                <a:defRPr sz="1800" kern="1200">
                  <a:solidFill>
                    <a:srgbClr val="000000"/>
                  </a:solidFill>
                  <a:latin typeface="Arial"/>
                  <a:ea typeface="微软雅黑"/>
                </a:defRPr>
              </a:lvl3pPr>
              <a:lvl4pPr marL="1371600" lvl="3" algn="l" defTabSz="914400">
                <a:defRPr sz="1800" kern="1200">
                  <a:solidFill>
                    <a:srgbClr val="000000"/>
                  </a:solidFill>
                  <a:latin typeface="Arial"/>
                  <a:ea typeface="微软雅黑"/>
                </a:defRPr>
              </a:lvl4pPr>
              <a:lvl5pPr marL="1828800" lvl="4" algn="l" defTabSz="914400">
                <a:defRPr sz="1800" kern="1200">
                  <a:solidFill>
                    <a:srgbClr val="000000"/>
                  </a:solidFill>
                  <a:latin typeface="Arial"/>
                  <a:ea typeface="微软雅黑"/>
                </a:defRPr>
              </a:lvl5pPr>
              <a:lvl6pPr marL="2286000" lvl="5" algn="l" defTabSz="914400">
                <a:defRPr sz="1800" kern="1200">
                  <a:solidFill>
                    <a:srgbClr val="000000"/>
                  </a:solidFill>
                  <a:latin typeface="Arial"/>
                  <a:ea typeface="微软雅黑"/>
                </a:defRPr>
              </a:lvl6pPr>
              <a:lvl7pPr marL="2743200" lvl="6" algn="l" defTabSz="914400">
                <a:defRPr sz="1800" kern="1200">
                  <a:solidFill>
                    <a:srgbClr val="000000"/>
                  </a:solidFill>
                  <a:latin typeface="Arial"/>
                  <a:ea typeface="微软雅黑"/>
                </a:defRPr>
              </a:lvl7pPr>
              <a:lvl8pPr marL="3200400" lvl="7" algn="l" defTabSz="914400">
                <a:defRPr sz="1800" kern="1200">
                  <a:solidFill>
                    <a:srgbClr val="000000"/>
                  </a:solidFill>
                  <a:latin typeface="Arial"/>
                  <a:ea typeface="微软雅黑"/>
                </a:defRPr>
              </a:lvl8pPr>
              <a:lvl9pPr marL="3657600" lvl="8" algn="l" defTabSz="914400">
                <a:defRPr sz="1800" kern="1200">
                  <a:solidFill>
                    <a:srgbClr val="000000"/>
                  </a:solidFill>
                  <a:latin typeface="Arial"/>
                  <a:ea typeface="微软雅黑"/>
                </a:defRPr>
              </a:lvl9pPr>
            </a:lstStyle>
            <a:p>
              <a:pPr marL="0" lvl="0" indent="0" algn="l" defTabSz="914400">
                <a:lnSpc>
                  <a:spcPct val="100000"/>
                </a:lnSpc>
                <a:spcBef>
                  <a:spcPts val="0"/>
                </a:spcBef>
                <a:spcAft>
                  <a:spcPts val="0"/>
                </a:spcAft>
                <a:buClrTx/>
                <a:buSzTx/>
                <a:buFontTx/>
                <a:buNone/>
              </a:pPr>
              <a:endParaRPr lang="zh-CN" b="1" i="0" u="none" strike="noStrike" kern="1200" spc="0" baseline="0">
                <a:ln>
                  <a:noFill/>
                </a:ln>
                <a:solidFill>
                  <a:srgbClr val="1D50A2"/>
                </a:solidFill>
                <a:latin typeface="等线"/>
                <a:ea typeface="等线"/>
              </a:endParaRPr>
            </a:p>
          </p:txBody>
        </p:sp>
      </p:grpSp>
      <p:grpSp>
        <p:nvGrpSpPr>
          <p:cNvPr id="22" name="组合 21"/>
          <p:cNvGrpSpPr/>
          <p:nvPr/>
        </p:nvGrpSpPr>
        <p:grpSpPr>
          <a:xfrm>
            <a:off x="4259332" y="5624135"/>
            <a:ext cx="510697" cy="535725"/>
            <a:chOff x="6392770" y="4930504"/>
            <a:chExt cx="531780" cy="531780"/>
          </a:xfrm>
        </p:grpSpPr>
        <p:sp>
          <p:nvSpPr>
            <p:cNvPr id="24" name="圆角矩形 2"/>
            <p:cNvSpPr/>
            <p:nvPr/>
          </p:nvSpPr>
          <p:spPr>
            <a:xfrm>
              <a:off x="6392770" y="4930504"/>
              <a:ext cx="531780" cy="531780"/>
            </a:xfrm>
            <a:prstGeom prst="ellipse">
              <a:avLst/>
            </a:prstGeom>
            <a:solidFill>
              <a:srgbClr val="FFFFFF"/>
            </a:solidFill>
            <a:ln>
              <a:noFill/>
            </a:ln>
            <a:effectLst>
              <a:outerShdw blurRad="177800" dist="101600" dir="8100000" algn="tr" rotWithShape="0">
                <a:srgbClr val="000000">
                  <a:alpha val="30000"/>
                </a:srgbClr>
              </a:outerShdw>
            </a:effectLst>
          </p:spPr>
          <p:txBody>
            <a:bodyPr anchor="ctr"/>
            <a:lstStyle>
              <a:lvl1pPr marL="0" lvl="0" algn="l" defTabSz="914400">
                <a:defRPr sz="1800" kern="1200">
                  <a:solidFill>
                    <a:srgbClr val="000000"/>
                  </a:solidFill>
                  <a:latin typeface="Arial"/>
                  <a:ea typeface="微软雅黑"/>
                </a:defRPr>
              </a:lvl1pPr>
              <a:lvl2pPr marL="457200" lvl="1" algn="l" defTabSz="914400">
                <a:defRPr sz="1800" kern="1200">
                  <a:solidFill>
                    <a:srgbClr val="000000"/>
                  </a:solidFill>
                  <a:latin typeface="Arial"/>
                  <a:ea typeface="微软雅黑"/>
                </a:defRPr>
              </a:lvl2pPr>
              <a:lvl3pPr marL="914400" lvl="2" algn="l" defTabSz="914400">
                <a:defRPr sz="1800" kern="1200">
                  <a:solidFill>
                    <a:srgbClr val="000000"/>
                  </a:solidFill>
                  <a:latin typeface="Arial"/>
                  <a:ea typeface="微软雅黑"/>
                </a:defRPr>
              </a:lvl3pPr>
              <a:lvl4pPr marL="1371600" lvl="3" algn="l" defTabSz="914400">
                <a:defRPr sz="1800" kern="1200">
                  <a:solidFill>
                    <a:srgbClr val="000000"/>
                  </a:solidFill>
                  <a:latin typeface="Arial"/>
                  <a:ea typeface="微软雅黑"/>
                </a:defRPr>
              </a:lvl4pPr>
              <a:lvl5pPr marL="1828800" lvl="4" algn="l" defTabSz="914400">
                <a:defRPr sz="1800" kern="1200">
                  <a:solidFill>
                    <a:srgbClr val="000000"/>
                  </a:solidFill>
                  <a:latin typeface="Arial"/>
                  <a:ea typeface="微软雅黑"/>
                </a:defRPr>
              </a:lvl5pPr>
              <a:lvl6pPr marL="2286000" lvl="5" algn="l" defTabSz="914400">
                <a:defRPr sz="1800" kern="1200">
                  <a:solidFill>
                    <a:srgbClr val="000000"/>
                  </a:solidFill>
                  <a:latin typeface="Arial"/>
                  <a:ea typeface="微软雅黑"/>
                </a:defRPr>
              </a:lvl6pPr>
              <a:lvl7pPr marL="2743200" lvl="6" algn="l" defTabSz="914400">
                <a:defRPr sz="1800" kern="1200">
                  <a:solidFill>
                    <a:srgbClr val="000000"/>
                  </a:solidFill>
                  <a:latin typeface="Arial"/>
                  <a:ea typeface="微软雅黑"/>
                </a:defRPr>
              </a:lvl7pPr>
              <a:lvl8pPr marL="3200400" lvl="7" algn="l" defTabSz="914400">
                <a:defRPr sz="1800" kern="1200">
                  <a:solidFill>
                    <a:srgbClr val="000000"/>
                  </a:solidFill>
                  <a:latin typeface="Arial"/>
                  <a:ea typeface="微软雅黑"/>
                </a:defRPr>
              </a:lvl8pPr>
              <a:lvl9pPr marL="3657600" lvl="8" algn="l" defTabSz="914400">
                <a:defRPr sz="1800" kern="1200">
                  <a:solidFill>
                    <a:srgbClr val="000000"/>
                  </a:solidFill>
                  <a:latin typeface="Arial"/>
                  <a:ea typeface="微软雅黑"/>
                </a:defRPr>
              </a:lvl9pPr>
            </a:lstStyle>
            <a:p>
              <a:pPr marL="0" lvl="0" indent="0" algn="ctr" defTabSz="914400">
                <a:lnSpc>
                  <a:spcPct val="100000"/>
                </a:lnSpc>
                <a:spcBef>
                  <a:spcPts val="0"/>
                </a:spcBef>
                <a:spcAft>
                  <a:spcPts val="0"/>
                </a:spcAft>
                <a:buClrTx/>
                <a:buSzTx/>
                <a:buFontTx/>
                <a:buNone/>
              </a:pPr>
              <a:endParaRPr lang="zh-CN" b="1" i="0" u="none" strike="noStrike" kern="1200" spc="0" baseline="0">
                <a:ln>
                  <a:noFill/>
                </a:ln>
                <a:solidFill>
                  <a:srgbClr val="1D50A2"/>
                </a:solidFill>
                <a:latin typeface="等线"/>
                <a:ea typeface="等线"/>
              </a:endParaRPr>
            </a:p>
          </p:txBody>
        </p:sp>
        <p:sp>
          <p:nvSpPr>
            <p:cNvPr id="25" name="student-graduation-cap-shape_52041"/>
            <p:cNvSpPr>
              <a:spLocks noChangeAspect="1"/>
            </p:cNvSpPr>
            <p:nvPr/>
          </p:nvSpPr>
          <p:spPr>
            <a:xfrm>
              <a:off x="6527005" y="5064598"/>
              <a:ext cx="256066" cy="264808"/>
            </a:xfrm>
            <a:custGeom>
              <a:avLst/>
              <a:gdLst/>
              <a:ahLst/>
              <a:cxnLst/>
              <a:rect l="l" t="t" r="r" b="b"/>
              <a:pathLst>
                <a:path w="256066" h="264808">
                  <a:moveTo>
                    <a:pt x="183618" y="196108"/>
                  </a:moveTo>
                  <a:lnTo>
                    <a:pt x="219842" y="196108"/>
                  </a:lnTo>
                  <a:lnTo>
                    <a:pt x="219842" y="228585"/>
                  </a:lnTo>
                  <a:lnTo>
                    <a:pt x="183618" y="228585"/>
                  </a:lnTo>
                  <a:close/>
                  <a:moveTo>
                    <a:pt x="134903" y="196108"/>
                  </a:moveTo>
                  <a:lnTo>
                    <a:pt x="171127" y="196108"/>
                  </a:lnTo>
                  <a:lnTo>
                    <a:pt x="171127" y="228585"/>
                  </a:lnTo>
                  <a:lnTo>
                    <a:pt x="134903" y="228585"/>
                  </a:lnTo>
                  <a:close/>
                  <a:moveTo>
                    <a:pt x="84939" y="196108"/>
                  </a:moveTo>
                  <a:lnTo>
                    <a:pt x="122412" y="196108"/>
                  </a:lnTo>
                  <a:lnTo>
                    <a:pt x="122412" y="228585"/>
                  </a:lnTo>
                  <a:lnTo>
                    <a:pt x="84939" y="228585"/>
                  </a:lnTo>
                  <a:close/>
                  <a:moveTo>
                    <a:pt x="36224" y="196108"/>
                  </a:moveTo>
                  <a:lnTo>
                    <a:pt x="73697" y="196108"/>
                  </a:lnTo>
                  <a:lnTo>
                    <a:pt x="73697" y="228585"/>
                  </a:lnTo>
                  <a:lnTo>
                    <a:pt x="36224" y="228585"/>
                  </a:lnTo>
                  <a:close/>
                  <a:moveTo>
                    <a:pt x="183618" y="153639"/>
                  </a:moveTo>
                  <a:lnTo>
                    <a:pt x="219842" y="153639"/>
                  </a:lnTo>
                  <a:lnTo>
                    <a:pt x="219842" y="184867"/>
                  </a:lnTo>
                  <a:lnTo>
                    <a:pt x="183618" y="184867"/>
                  </a:lnTo>
                  <a:close/>
                  <a:moveTo>
                    <a:pt x="134903" y="153639"/>
                  </a:moveTo>
                  <a:lnTo>
                    <a:pt x="171127" y="153639"/>
                  </a:lnTo>
                  <a:lnTo>
                    <a:pt x="171127" y="184867"/>
                  </a:lnTo>
                  <a:lnTo>
                    <a:pt x="134903" y="184867"/>
                  </a:lnTo>
                  <a:close/>
                  <a:moveTo>
                    <a:pt x="84939" y="153639"/>
                  </a:moveTo>
                  <a:lnTo>
                    <a:pt x="122412" y="153639"/>
                  </a:lnTo>
                  <a:lnTo>
                    <a:pt x="122412" y="184867"/>
                  </a:lnTo>
                  <a:lnTo>
                    <a:pt x="84939" y="184867"/>
                  </a:lnTo>
                  <a:close/>
                  <a:moveTo>
                    <a:pt x="36224" y="153639"/>
                  </a:moveTo>
                  <a:lnTo>
                    <a:pt x="73697" y="153639"/>
                  </a:lnTo>
                  <a:lnTo>
                    <a:pt x="73697" y="184867"/>
                  </a:lnTo>
                  <a:lnTo>
                    <a:pt x="36224" y="184867"/>
                  </a:lnTo>
                  <a:close/>
                  <a:moveTo>
                    <a:pt x="183618" y="109920"/>
                  </a:moveTo>
                  <a:lnTo>
                    <a:pt x="219842" y="109920"/>
                  </a:lnTo>
                  <a:lnTo>
                    <a:pt x="219842" y="142397"/>
                  </a:lnTo>
                  <a:lnTo>
                    <a:pt x="183618" y="142397"/>
                  </a:lnTo>
                  <a:close/>
                  <a:moveTo>
                    <a:pt x="134903" y="109920"/>
                  </a:moveTo>
                  <a:lnTo>
                    <a:pt x="171127" y="109920"/>
                  </a:lnTo>
                  <a:lnTo>
                    <a:pt x="171127" y="142397"/>
                  </a:lnTo>
                  <a:lnTo>
                    <a:pt x="134903" y="142397"/>
                  </a:lnTo>
                  <a:close/>
                  <a:moveTo>
                    <a:pt x="84939" y="109920"/>
                  </a:moveTo>
                  <a:lnTo>
                    <a:pt x="122412" y="109920"/>
                  </a:lnTo>
                  <a:lnTo>
                    <a:pt x="122412" y="142397"/>
                  </a:lnTo>
                  <a:lnTo>
                    <a:pt x="84939" y="142397"/>
                  </a:lnTo>
                  <a:close/>
                  <a:moveTo>
                    <a:pt x="38686" y="29978"/>
                  </a:moveTo>
                  <a:cubicBezTo>
                    <a:pt x="28297" y="29978"/>
                    <a:pt x="19986" y="38250"/>
                    <a:pt x="19986" y="48589"/>
                  </a:cubicBezTo>
                  <a:cubicBezTo>
                    <a:pt x="19986" y="48589"/>
                    <a:pt x="19986" y="48589"/>
                    <a:pt x="19986" y="227461"/>
                  </a:cubicBezTo>
                  <a:cubicBezTo>
                    <a:pt x="19986" y="237801"/>
                    <a:pt x="28297" y="246072"/>
                    <a:pt x="38686" y="246072"/>
                  </a:cubicBezTo>
                  <a:cubicBezTo>
                    <a:pt x="38686" y="246072"/>
                    <a:pt x="38686" y="246072"/>
                    <a:pt x="217380" y="246072"/>
                  </a:cubicBezTo>
                  <a:cubicBezTo>
                    <a:pt x="227769" y="246072"/>
                    <a:pt x="236080" y="237801"/>
                    <a:pt x="236080" y="227461"/>
                  </a:cubicBezTo>
                  <a:cubicBezTo>
                    <a:pt x="236080" y="227461"/>
                    <a:pt x="236080" y="227461"/>
                    <a:pt x="236080" y="48589"/>
                  </a:cubicBezTo>
                  <a:cubicBezTo>
                    <a:pt x="236080" y="38250"/>
                    <a:pt x="227769" y="29978"/>
                    <a:pt x="217380" y="29978"/>
                  </a:cubicBezTo>
                  <a:cubicBezTo>
                    <a:pt x="217380" y="29978"/>
                    <a:pt x="217380" y="29978"/>
                    <a:pt x="212185" y="29978"/>
                  </a:cubicBezTo>
                  <a:cubicBezTo>
                    <a:pt x="212185" y="29978"/>
                    <a:pt x="212185" y="29978"/>
                    <a:pt x="212185" y="49623"/>
                  </a:cubicBezTo>
                  <a:cubicBezTo>
                    <a:pt x="215302" y="51691"/>
                    <a:pt x="217380" y="55826"/>
                    <a:pt x="217380" y="58929"/>
                  </a:cubicBezTo>
                  <a:cubicBezTo>
                    <a:pt x="217380" y="66166"/>
                    <a:pt x="211146" y="71336"/>
                    <a:pt x="204913" y="71336"/>
                  </a:cubicBezTo>
                  <a:cubicBezTo>
                    <a:pt x="197640" y="71336"/>
                    <a:pt x="192446" y="66166"/>
                    <a:pt x="192446" y="58929"/>
                  </a:cubicBezTo>
                  <a:cubicBezTo>
                    <a:pt x="192446" y="55826"/>
                    <a:pt x="193485" y="51691"/>
                    <a:pt x="196602" y="49623"/>
                  </a:cubicBezTo>
                  <a:cubicBezTo>
                    <a:pt x="196602" y="49623"/>
                    <a:pt x="196602" y="49623"/>
                    <a:pt x="196602" y="29978"/>
                  </a:cubicBezTo>
                  <a:cubicBezTo>
                    <a:pt x="196602" y="29978"/>
                    <a:pt x="196602" y="29978"/>
                    <a:pt x="182057" y="29978"/>
                  </a:cubicBezTo>
                  <a:cubicBezTo>
                    <a:pt x="182057" y="29978"/>
                    <a:pt x="182057" y="29978"/>
                    <a:pt x="182057" y="49623"/>
                  </a:cubicBezTo>
                  <a:cubicBezTo>
                    <a:pt x="184134" y="51691"/>
                    <a:pt x="186212" y="55826"/>
                    <a:pt x="186212" y="58929"/>
                  </a:cubicBezTo>
                  <a:cubicBezTo>
                    <a:pt x="186212" y="66166"/>
                    <a:pt x="181018" y="71336"/>
                    <a:pt x="173746" y="71336"/>
                  </a:cubicBezTo>
                  <a:cubicBezTo>
                    <a:pt x="167512" y="71336"/>
                    <a:pt x="161278" y="66166"/>
                    <a:pt x="161278" y="58929"/>
                  </a:cubicBezTo>
                  <a:cubicBezTo>
                    <a:pt x="161278" y="55826"/>
                    <a:pt x="163356" y="51691"/>
                    <a:pt x="165434" y="49623"/>
                  </a:cubicBezTo>
                  <a:cubicBezTo>
                    <a:pt x="165434" y="49623"/>
                    <a:pt x="165434" y="49623"/>
                    <a:pt x="165434" y="29978"/>
                  </a:cubicBezTo>
                  <a:cubicBezTo>
                    <a:pt x="165434" y="29978"/>
                    <a:pt x="165434" y="29978"/>
                    <a:pt x="150889" y="29978"/>
                  </a:cubicBezTo>
                  <a:cubicBezTo>
                    <a:pt x="150889" y="29978"/>
                    <a:pt x="150889" y="29978"/>
                    <a:pt x="150889" y="49623"/>
                  </a:cubicBezTo>
                  <a:cubicBezTo>
                    <a:pt x="154006" y="51691"/>
                    <a:pt x="156084" y="55826"/>
                    <a:pt x="156084" y="58929"/>
                  </a:cubicBezTo>
                  <a:cubicBezTo>
                    <a:pt x="156084" y="66166"/>
                    <a:pt x="149850" y="71336"/>
                    <a:pt x="143617" y="71336"/>
                  </a:cubicBezTo>
                  <a:cubicBezTo>
                    <a:pt x="136344" y="71336"/>
                    <a:pt x="131150" y="66166"/>
                    <a:pt x="131150" y="58929"/>
                  </a:cubicBezTo>
                  <a:cubicBezTo>
                    <a:pt x="131150" y="55826"/>
                    <a:pt x="132189" y="51691"/>
                    <a:pt x="135306" y="49623"/>
                  </a:cubicBezTo>
                  <a:cubicBezTo>
                    <a:pt x="135306" y="49623"/>
                    <a:pt x="135306" y="49623"/>
                    <a:pt x="135306" y="29978"/>
                  </a:cubicBezTo>
                  <a:cubicBezTo>
                    <a:pt x="135306" y="29978"/>
                    <a:pt x="135306" y="29978"/>
                    <a:pt x="120760" y="29978"/>
                  </a:cubicBezTo>
                  <a:cubicBezTo>
                    <a:pt x="120760" y="29978"/>
                    <a:pt x="120760" y="29978"/>
                    <a:pt x="120760" y="49623"/>
                  </a:cubicBezTo>
                  <a:cubicBezTo>
                    <a:pt x="123878" y="51691"/>
                    <a:pt x="124916" y="55826"/>
                    <a:pt x="124916" y="58929"/>
                  </a:cubicBezTo>
                  <a:cubicBezTo>
                    <a:pt x="124916" y="66166"/>
                    <a:pt x="119722" y="71336"/>
                    <a:pt x="112449" y="71336"/>
                  </a:cubicBezTo>
                  <a:cubicBezTo>
                    <a:pt x="106216" y="71336"/>
                    <a:pt x="99982" y="66166"/>
                    <a:pt x="99982" y="58929"/>
                  </a:cubicBezTo>
                  <a:cubicBezTo>
                    <a:pt x="99982" y="55826"/>
                    <a:pt x="102060" y="51691"/>
                    <a:pt x="105177" y="49623"/>
                  </a:cubicBezTo>
                  <a:cubicBezTo>
                    <a:pt x="105177" y="49623"/>
                    <a:pt x="105177" y="49623"/>
                    <a:pt x="105177" y="29978"/>
                  </a:cubicBezTo>
                  <a:cubicBezTo>
                    <a:pt x="105177" y="29978"/>
                    <a:pt x="105177" y="29978"/>
                    <a:pt x="90632" y="29978"/>
                  </a:cubicBezTo>
                  <a:cubicBezTo>
                    <a:pt x="90632" y="29978"/>
                    <a:pt x="90632" y="29978"/>
                    <a:pt x="90632" y="49623"/>
                  </a:cubicBezTo>
                  <a:cubicBezTo>
                    <a:pt x="92710" y="51691"/>
                    <a:pt x="94788" y="55826"/>
                    <a:pt x="94788" y="58929"/>
                  </a:cubicBezTo>
                  <a:cubicBezTo>
                    <a:pt x="94788" y="66166"/>
                    <a:pt x="88554" y="71336"/>
                    <a:pt x="82321" y="71336"/>
                  </a:cubicBezTo>
                  <a:cubicBezTo>
                    <a:pt x="75048" y="71336"/>
                    <a:pt x="69854" y="66166"/>
                    <a:pt x="69854" y="58929"/>
                  </a:cubicBezTo>
                  <a:cubicBezTo>
                    <a:pt x="69854" y="55826"/>
                    <a:pt x="71932" y="51691"/>
                    <a:pt x="74010" y="49623"/>
                  </a:cubicBezTo>
                  <a:cubicBezTo>
                    <a:pt x="74010" y="49623"/>
                    <a:pt x="74010" y="49623"/>
                    <a:pt x="74010" y="29978"/>
                  </a:cubicBezTo>
                  <a:cubicBezTo>
                    <a:pt x="74010" y="29978"/>
                    <a:pt x="74010" y="29978"/>
                    <a:pt x="59464" y="29978"/>
                  </a:cubicBezTo>
                  <a:cubicBezTo>
                    <a:pt x="59464" y="29978"/>
                    <a:pt x="59464" y="29978"/>
                    <a:pt x="59464" y="49623"/>
                  </a:cubicBezTo>
                  <a:cubicBezTo>
                    <a:pt x="62581" y="51691"/>
                    <a:pt x="63620" y="55826"/>
                    <a:pt x="63620" y="58929"/>
                  </a:cubicBezTo>
                  <a:cubicBezTo>
                    <a:pt x="63620" y="66166"/>
                    <a:pt x="58426" y="71336"/>
                    <a:pt x="51153" y="71336"/>
                  </a:cubicBezTo>
                  <a:cubicBezTo>
                    <a:pt x="44920" y="71336"/>
                    <a:pt x="38686" y="66166"/>
                    <a:pt x="38686" y="58929"/>
                  </a:cubicBezTo>
                  <a:cubicBezTo>
                    <a:pt x="38686" y="55826"/>
                    <a:pt x="40764" y="51691"/>
                    <a:pt x="43881" y="49623"/>
                  </a:cubicBezTo>
                  <a:cubicBezTo>
                    <a:pt x="43881" y="49623"/>
                    <a:pt x="43881" y="49623"/>
                    <a:pt x="43881" y="29978"/>
                  </a:cubicBezTo>
                  <a:cubicBezTo>
                    <a:pt x="43881" y="29978"/>
                    <a:pt x="43881" y="29978"/>
                    <a:pt x="38686" y="29978"/>
                  </a:cubicBezTo>
                  <a:close/>
                  <a:moveTo>
                    <a:pt x="51392" y="3748"/>
                  </a:moveTo>
                  <a:cubicBezTo>
                    <a:pt x="49608" y="3748"/>
                    <a:pt x="48715" y="5852"/>
                    <a:pt x="48715" y="7955"/>
                  </a:cubicBezTo>
                  <a:lnTo>
                    <a:pt x="48715" y="59497"/>
                  </a:lnTo>
                  <a:cubicBezTo>
                    <a:pt x="48715" y="62652"/>
                    <a:pt x="49608" y="63704"/>
                    <a:pt x="51392" y="63704"/>
                  </a:cubicBezTo>
                  <a:cubicBezTo>
                    <a:pt x="54069" y="63704"/>
                    <a:pt x="54961" y="62652"/>
                    <a:pt x="54961" y="59497"/>
                  </a:cubicBezTo>
                  <a:cubicBezTo>
                    <a:pt x="54961" y="59497"/>
                    <a:pt x="54961" y="59497"/>
                    <a:pt x="54961" y="7955"/>
                  </a:cubicBezTo>
                  <a:cubicBezTo>
                    <a:pt x="54961" y="5852"/>
                    <a:pt x="54069" y="3748"/>
                    <a:pt x="51392" y="3748"/>
                  </a:cubicBezTo>
                  <a:close/>
                  <a:moveTo>
                    <a:pt x="82441" y="3748"/>
                  </a:moveTo>
                  <a:cubicBezTo>
                    <a:pt x="80567" y="3748"/>
                    <a:pt x="78694" y="5852"/>
                    <a:pt x="78694" y="7955"/>
                  </a:cubicBezTo>
                  <a:lnTo>
                    <a:pt x="78694" y="59497"/>
                  </a:lnTo>
                  <a:cubicBezTo>
                    <a:pt x="78694" y="62652"/>
                    <a:pt x="80567" y="63704"/>
                    <a:pt x="82441" y="63704"/>
                  </a:cubicBezTo>
                  <a:cubicBezTo>
                    <a:pt x="84315" y="63704"/>
                    <a:pt x="86188" y="62652"/>
                    <a:pt x="86188" y="59497"/>
                  </a:cubicBezTo>
                  <a:cubicBezTo>
                    <a:pt x="86188" y="59497"/>
                    <a:pt x="86188" y="59497"/>
                    <a:pt x="86188" y="7955"/>
                  </a:cubicBezTo>
                  <a:cubicBezTo>
                    <a:pt x="86188" y="5852"/>
                    <a:pt x="84315" y="3748"/>
                    <a:pt x="82441" y="3748"/>
                  </a:cubicBezTo>
                  <a:close/>
                  <a:moveTo>
                    <a:pt x="112420" y="3748"/>
                  </a:moveTo>
                  <a:cubicBezTo>
                    <a:pt x="110546" y="3748"/>
                    <a:pt x="108672" y="5852"/>
                    <a:pt x="108672" y="7955"/>
                  </a:cubicBezTo>
                  <a:lnTo>
                    <a:pt x="108672" y="59497"/>
                  </a:lnTo>
                  <a:cubicBezTo>
                    <a:pt x="108672" y="62652"/>
                    <a:pt x="110546" y="63704"/>
                    <a:pt x="112420" y="63704"/>
                  </a:cubicBezTo>
                  <a:cubicBezTo>
                    <a:pt x="114293" y="63704"/>
                    <a:pt x="116167" y="62652"/>
                    <a:pt x="116167" y="59497"/>
                  </a:cubicBezTo>
                  <a:cubicBezTo>
                    <a:pt x="116167" y="59497"/>
                    <a:pt x="116167" y="59497"/>
                    <a:pt x="116167" y="7955"/>
                  </a:cubicBezTo>
                  <a:cubicBezTo>
                    <a:pt x="116167" y="5852"/>
                    <a:pt x="114293" y="3748"/>
                    <a:pt x="112420" y="3748"/>
                  </a:cubicBezTo>
                  <a:close/>
                  <a:moveTo>
                    <a:pt x="143647" y="3748"/>
                  </a:moveTo>
                  <a:cubicBezTo>
                    <a:pt x="141773" y="3748"/>
                    <a:pt x="139899" y="5852"/>
                    <a:pt x="139899" y="7955"/>
                  </a:cubicBezTo>
                  <a:lnTo>
                    <a:pt x="139899" y="59497"/>
                  </a:lnTo>
                  <a:cubicBezTo>
                    <a:pt x="139899" y="62652"/>
                    <a:pt x="141773" y="63704"/>
                    <a:pt x="143647" y="63704"/>
                  </a:cubicBezTo>
                  <a:cubicBezTo>
                    <a:pt x="145520" y="63704"/>
                    <a:pt x="147394" y="62652"/>
                    <a:pt x="147394" y="59497"/>
                  </a:cubicBezTo>
                  <a:cubicBezTo>
                    <a:pt x="147394" y="59497"/>
                    <a:pt x="147394" y="59497"/>
                    <a:pt x="147394" y="7955"/>
                  </a:cubicBezTo>
                  <a:cubicBezTo>
                    <a:pt x="147394" y="5852"/>
                    <a:pt x="145520" y="3748"/>
                    <a:pt x="143647" y="3748"/>
                  </a:cubicBezTo>
                  <a:close/>
                  <a:moveTo>
                    <a:pt x="173625" y="3748"/>
                  </a:moveTo>
                  <a:cubicBezTo>
                    <a:pt x="171751" y="3748"/>
                    <a:pt x="169878" y="5852"/>
                    <a:pt x="169878" y="7955"/>
                  </a:cubicBezTo>
                  <a:lnTo>
                    <a:pt x="169878" y="59497"/>
                  </a:lnTo>
                  <a:cubicBezTo>
                    <a:pt x="169878" y="62652"/>
                    <a:pt x="171751" y="63704"/>
                    <a:pt x="173625" y="63704"/>
                  </a:cubicBezTo>
                  <a:cubicBezTo>
                    <a:pt x="175499" y="63704"/>
                    <a:pt x="177372" y="62652"/>
                    <a:pt x="177372" y="59497"/>
                  </a:cubicBezTo>
                  <a:cubicBezTo>
                    <a:pt x="177372" y="59497"/>
                    <a:pt x="177372" y="59497"/>
                    <a:pt x="177372" y="7955"/>
                  </a:cubicBezTo>
                  <a:cubicBezTo>
                    <a:pt x="177372" y="5852"/>
                    <a:pt x="175499" y="3748"/>
                    <a:pt x="173625" y="3748"/>
                  </a:cubicBezTo>
                  <a:close/>
                  <a:moveTo>
                    <a:pt x="204675" y="3748"/>
                  </a:moveTo>
                  <a:cubicBezTo>
                    <a:pt x="201998" y="3748"/>
                    <a:pt x="201106" y="5852"/>
                    <a:pt x="201106" y="7955"/>
                  </a:cubicBezTo>
                  <a:lnTo>
                    <a:pt x="201106" y="59497"/>
                  </a:lnTo>
                  <a:cubicBezTo>
                    <a:pt x="201106" y="62652"/>
                    <a:pt x="201998" y="63704"/>
                    <a:pt x="204675" y="63704"/>
                  </a:cubicBezTo>
                  <a:cubicBezTo>
                    <a:pt x="206459" y="63704"/>
                    <a:pt x="207351" y="62652"/>
                    <a:pt x="207351" y="59497"/>
                  </a:cubicBezTo>
                  <a:cubicBezTo>
                    <a:pt x="207351" y="59497"/>
                    <a:pt x="207351" y="59497"/>
                    <a:pt x="207351" y="7955"/>
                  </a:cubicBezTo>
                  <a:cubicBezTo>
                    <a:pt x="207351" y="5852"/>
                    <a:pt x="206459" y="3748"/>
                    <a:pt x="204675" y="3748"/>
                  </a:cubicBezTo>
                  <a:close/>
                  <a:moveTo>
                    <a:pt x="51005" y="0"/>
                  </a:moveTo>
                  <a:cubicBezTo>
                    <a:pt x="56210" y="0"/>
                    <a:pt x="59332" y="3103"/>
                    <a:pt x="59332" y="8275"/>
                  </a:cubicBezTo>
                  <a:cubicBezTo>
                    <a:pt x="59332" y="8275"/>
                    <a:pt x="59332" y="8275"/>
                    <a:pt x="59332" y="11378"/>
                  </a:cubicBezTo>
                  <a:cubicBezTo>
                    <a:pt x="59332" y="11378"/>
                    <a:pt x="59332" y="11378"/>
                    <a:pt x="73905" y="11378"/>
                  </a:cubicBezTo>
                  <a:cubicBezTo>
                    <a:pt x="73905" y="11378"/>
                    <a:pt x="73905" y="11378"/>
                    <a:pt x="73905" y="8275"/>
                  </a:cubicBezTo>
                  <a:cubicBezTo>
                    <a:pt x="73905" y="3103"/>
                    <a:pt x="78069" y="0"/>
                    <a:pt x="82233" y="0"/>
                  </a:cubicBezTo>
                  <a:cubicBezTo>
                    <a:pt x="86396" y="0"/>
                    <a:pt x="90560" y="3103"/>
                    <a:pt x="90560" y="8275"/>
                  </a:cubicBezTo>
                  <a:cubicBezTo>
                    <a:pt x="90560" y="8275"/>
                    <a:pt x="90560" y="8275"/>
                    <a:pt x="90560" y="11378"/>
                  </a:cubicBezTo>
                  <a:cubicBezTo>
                    <a:pt x="90560" y="11378"/>
                    <a:pt x="90560" y="11378"/>
                    <a:pt x="105133" y="11378"/>
                  </a:cubicBezTo>
                  <a:cubicBezTo>
                    <a:pt x="105133" y="11378"/>
                    <a:pt x="105133" y="11378"/>
                    <a:pt x="105133" y="8275"/>
                  </a:cubicBezTo>
                  <a:cubicBezTo>
                    <a:pt x="105133" y="3103"/>
                    <a:pt x="108256" y="0"/>
                    <a:pt x="112419" y="0"/>
                  </a:cubicBezTo>
                  <a:cubicBezTo>
                    <a:pt x="117624" y="0"/>
                    <a:pt x="120747" y="3103"/>
                    <a:pt x="120747" y="8275"/>
                  </a:cubicBezTo>
                  <a:cubicBezTo>
                    <a:pt x="120747" y="8275"/>
                    <a:pt x="120747" y="8275"/>
                    <a:pt x="120747" y="11378"/>
                  </a:cubicBezTo>
                  <a:cubicBezTo>
                    <a:pt x="120747" y="11378"/>
                    <a:pt x="120747" y="11378"/>
                    <a:pt x="135320" y="11378"/>
                  </a:cubicBezTo>
                  <a:cubicBezTo>
                    <a:pt x="135320" y="11378"/>
                    <a:pt x="135320" y="11378"/>
                    <a:pt x="135320" y="8275"/>
                  </a:cubicBezTo>
                  <a:cubicBezTo>
                    <a:pt x="135320" y="3103"/>
                    <a:pt x="138442" y="0"/>
                    <a:pt x="143647" y="0"/>
                  </a:cubicBezTo>
                  <a:cubicBezTo>
                    <a:pt x="147811" y="0"/>
                    <a:pt x="150933" y="3103"/>
                    <a:pt x="150933" y="8275"/>
                  </a:cubicBezTo>
                  <a:cubicBezTo>
                    <a:pt x="150933" y="8275"/>
                    <a:pt x="150933" y="8275"/>
                    <a:pt x="150933" y="11378"/>
                  </a:cubicBezTo>
                  <a:cubicBezTo>
                    <a:pt x="150933" y="11378"/>
                    <a:pt x="150933" y="11378"/>
                    <a:pt x="165506" y="11378"/>
                  </a:cubicBezTo>
                  <a:cubicBezTo>
                    <a:pt x="165506" y="11378"/>
                    <a:pt x="165506" y="11378"/>
                    <a:pt x="165506" y="8275"/>
                  </a:cubicBezTo>
                  <a:cubicBezTo>
                    <a:pt x="165506" y="3103"/>
                    <a:pt x="169670" y="0"/>
                    <a:pt x="173833" y="0"/>
                  </a:cubicBezTo>
                  <a:cubicBezTo>
                    <a:pt x="177997" y="0"/>
                    <a:pt x="182161" y="3103"/>
                    <a:pt x="182161" y="8275"/>
                  </a:cubicBezTo>
                  <a:cubicBezTo>
                    <a:pt x="182161" y="8275"/>
                    <a:pt x="182161" y="8275"/>
                    <a:pt x="182161" y="11378"/>
                  </a:cubicBezTo>
                  <a:cubicBezTo>
                    <a:pt x="182161" y="11378"/>
                    <a:pt x="182161" y="11378"/>
                    <a:pt x="196734" y="11378"/>
                  </a:cubicBezTo>
                  <a:cubicBezTo>
                    <a:pt x="196734" y="11378"/>
                    <a:pt x="196734" y="11378"/>
                    <a:pt x="196734" y="8275"/>
                  </a:cubicBezTo>
                  <a:cubicBezTo>
                    <a:pt x="196734" y="3103"/>
                    <a:pt x="199856" y="0"/>
                    <a:pt x="205061" y="0"/>
                  </a:cubicBezTo>
                  <a:cubicBezTo>
                    <a:pt x="209225" y="0"/>
                    <a:pt x="212347" y="3103"/>
                    <a:pt x="212347" y="8275"/>
                  </a:cubicBezTo>
                  <a:cubicBezTo>
                    <a:pt x="212347" y="8275"/>
                    <a:pt x="212347" y="8275"/>
                    <a:pt x="212347" y="11378"/>
                  </a:cubicBezTo>
                  <a:cubicBezTo>
                    <a:pt x="212347" y="11378"/>
                    <a:pt x="212347" y="11378"/>
                    <a:pt x="217552" y="11378"/>
                  </a:cubicBezTo>
                  <a:cubicBezTo>
                    <a:pt x="238370" y="11378"/>
                    <a:pt x="256066" y="27929"/>
                    <a:pt x="256066" y="48618"/>
                  </a:cubicBezTo>
                  <a:cubicBezTo>
                    <a:pt x="256066" y="48618"/>
                    <a:pt x="256066" y="48618"/>
                    <a:pt x="256066" y="227570"/>
                  </a:cubicBezTo>
                  <a:cubicBezTo>
                    <a:pt x="256066" y="248258"/>
                    <a:pt x="238370" y="264808"/>
                    <a:pt x="217552" y="264808"/>
                  </a:cubicBezTo>
                  <a:cubicBezTo>
                    <a:pt x="217552" y="264808"/>
                    <a:pt x="217552" y="264808"/>
                    <a:pt x="38514" y="264808"/>
                  </a:cubicBezTo>
                  <a:cubicBezTo>
                    <a:pt x="17696" y="264808"/>
                    <a:pt x="0" y="248258"/>
                    <a:pt x="0" y="227570"/>
                  </a:cubicBezTo>
                  <a:cubicBezTo>
                    <a:pt x="0" y="227570"/>
                    <a:pt x="0" y="227570"/>
                    <a:pt x="0" y="48618"/>
                  </a:cubicBezTo>
                  <a:cubicBezTo>
                    <a:pt x="0" y="27929"/>
                    <a:pt x="17696" y="11378"/>
                    <a:pt x="38514" y="11378"/>
                  </a:cubicBezTo>
                  <a:cubicBezTo>
                    <a:pt x="38514" y="11378"/>
                    <a:pt x="38514" y="11378"/>
                    <a:pt x="43719" y="11378"/>
                  </a:cubicBezTo>
                  <a:cubicBezTo>
                    <a:pt x="43719" y="11378"/>
                    <a:pt x="43719" y="11378"/>
                    <a:pt x="43719" y="8275"/>
                  </a:cubicBezTo>
                  <a:cubicBezTo>
                    <a:pt x="43719" y="3103"/>
                    <a:pt x="46841" y="0"/>
                    <a:pt x="51005" y="0"/>
                  </a:cubicBezTo>
                  <a:close/>
                </a:path>
              </a:pathLst>
            </a:custGeom>
            <a:solidFill>
              <a:srgbClr val="E8BC2C"/>
            </a:solidFill>
            <a:ln>
              <a:noFill/>
            </a:ln>
          </p:spPr>
          <p:txBody>
            <a:bodyPr/>
            <a:lstStyle>
              <a:lvl1pPr marL="0" lvl="0" algn="l" defTabSz="914400">
                <a:defRPr sz="1800" kern="1200">
                  <a:solidFill>
                    <a:srgbClr val="000000"/>
                  </a:solidFill>
                  <a:latin typeface="Arial"/>
                  <a:ea typeface="微软雅黑"/>
                </a:defRPr>
              </a:lvl1pPr>
              <a:lvl2pPr marL="457200" lvl="1" algn="l" defTabSz="914400">
                <a:defRPr sz="1800" kern="1200">
                  <a:solidFill>
                    <a:srgbClr val="000000"/>
                  </a:solidFill>
                  <a:latin typeface="Arial"/>
                  <a:ea typeface="微软雅黑"/>
                </a:defRPr>
              </a:lvl2pPr>
              <a:lvl3pPr marL="914400" lvl="2" algn="l" defTabSz="914400">
                <a:defRPr sz="1800" kern="1200">
                  <a:solidFill>
                    <a:srgbClr val="000000"/>
                  </a:solidFill>
                  <a:latin typeface="Arial"/>
                  <a:ea typeface="微软雅黑"/>
                </a:defRPr>
              </a:lvl3pPr>
              <a:lvl4pPr marL="1371600" lvl="3" algn="l" defTabSz="914400">
                <a:defRPr sz="1800" kern="1200">
                  <a:solidFill>
                    <a:srgbClr val="000000"/>
                  </a:solidFill>
                  <a:latin typeface="Arial"/>
                  <a:ea typeface="微软雅黑"/>
                </a:defRPr>
              </a:lvl4pPr>
              <a:lvl5pPr marL="1828800" lvl="4" algn="l" defTabSz="914400">
                <a:defRPr sz="1800" kern="1200">
                  <a:solidFill>
                    <a:srgbClr val="000000"/>
                  </a:solidFill>
                  <a:latin typeface="Arial"/>
                  <a:ea typeface="微软雅黑"/>
                </a:defRPr>
              </a:lvl5pPr>
              <a:lvl6pPr marL="2286000" lvl="5" algn="l" defTabSz="914400">
                <a:defRPr sz="1800" kern="1200">
                  <a:solidFill>
                    <a:srgbClr val="000000"/>
                  </a:solidFill>
                  <a:latin typeface="Arial"/>
                  <a:ea typeface="微软雅黑"/>
                </a:defRPr>
              </a:lvl6pPr>
              <a:lvl7pPr marL="2743200" lvl="6" algn="l" defTabSz="914400">
                <a:defRPr sz="1800" kern="1200">
                  <a:solidFill>
                    <a:srgbClr val="000000"/>
                  </a:solidFill>
                  <a:latin typeface="Arial"/>
                  <a:ea typeface="微软雅黑"/>
                </a:defRPr>
              </a:lvl7pPr>
              <a:lvl8pPr marL="3200400" lvl="7" algn="l" defTabSz="914400">
                <a:defRPr sz="1800" kern="1200">
                  <a:solidFill>
                    <a:srgbClr val="000000"/>
                  </a:solidFill>
                  <a:latin typeface="Arial"/>
                  <a:ea typeface="微软雅黑"/>
                </a:defRPr>
              </a:lvl8pPr>
              <a:lvl9pPr marL="3657600" lvl="8" algn="l" defTabSz="914400">
                <a:defRPr sz="1800" kern="1200">
                  <a:solidFill>
                    <a:srgbClr val="000000"/>
                  </a:solidFill>
                  <a:latin typeface="Arial"/>
                  <a:ea typeface="微软雅黑"/>
                </a:defRPr>
              </a:lvl9pPr>
            </a:lstStyle>
            <a:p>
              <a:pPr marL="0" lvl="0" indent="0" algn="l" defTabSz="914400">
                <a:lnSpc>
                  <a:spcPct val="100000"/>
                </a:lnSpc>
                <a:spcBef>
                  <a:spcPts val="0"/>
                </a:spcBef>
                <a:spcAft>
                  <a:spcPts val="0"/>
                </a:spcAft>
                <a:buClrTx/>
                <a:buSzTx/>
                <a:buFontTx/>
                <a:buNone/>
              </a:pPr>
              <a:endParaRPr lang="zh-CN" b="1" i="0" u="none" strike="noStrike" kern="1200" spc="0" baseline="0" dirty="0">
                <a:ln>
                  <a:noFill/>
                </a:ln>
                <a:solidFill>
                  <a:srgbClr val="1D50A2"/>
                </a:solidFill>
                <a:latin typeface="等线"/>
                <a:ea typeface="等线"/>
              </a:endParaRPr>
            </a:p>
          </p:txBody>
        </p:sp>
      </p:grpSp>
      <p:sp>
        <p:nvSpPr>
          <p:cNvPr id="27" name="文本框 22"/>
          <p:cNvSpPr txBox="1"/>
          <p:nvPr/>
        </p:nvSpPr>
        <p:spPr>
          <a:xfrm>
            <a:off x="5191687" y="4877002"/>
            <a:ext cx="2567811" cy="461665"/>
          </a:xfrm>
          <a:prstGeom prst="rect">
            <a:avLst/>
          </a:prstGeom>
          <a:noFill/>
        </p:spPr>
        <p:txBody>
          <a:bodyPr wrap="square">
            <a:spAutoFit/>
          </a:bodyPr>
          <a:lstStyle>
            <a:lvl1pPr marL="0" lvl="0" algn="l" defTabSz="914400">
              <a:defRPr sz="1800" kern="1200">
                <a:solidFill>
                  <a:srgbClr val="000000"/>
                </a:solidFill>
                <a:latin typeface="Arial"/>
                <a:ea typeface="微软雅黑"/>
              </a:defRPr>
            </a:lvl1pPr>
            <a:lvl2pPr marL="457200" lvl="1" algn="l" defTabSz="914400">
              <a:defRPr sz="1800" kern="1200">
                <a:solidFill>
                  <a:srgbClr val="000000"/>
                </a:solidFill>
                <a:latin typeface="Arial"/>
                <a:ea typeface="微软雅黑"/>
              </a:defRPr>
            </a:lvl2pPr>
            <a:lvl3pPr marL="914400" lvl="2" algn="l" defTabSz="914400">
              <a:defRPr sz="1800" kern="1200">
                <a:solidFill>
                  <a:srgbClr val="000000"/>
                </a:solidFill>
                <a:latin typeface="Arial"/>
                <a:ea typeface="微软雅黑"/>
              </a:defRPr>
            </a:lvl3pPr>
            <a:lvl4pPr marL="1371600" lvl="3" algn="l" defTabSz="914400">
              <a:defRPr sz="1800" kern="1200">
                <a:solidFill>
                  <a:srgbClr val="000000"/>
                </a:solidFill>
                <a:latin typeface="Arial"/>
                <a:ea typeface="微软雅黑"/>
              </a:defRPr>
            </a:lvl4pPr>
            <a:lvl5pPr marL="1828800" lvl="4" algn="l" defTabSz="914400">
              <a:defRPr sz="1800" kern="1200">
                <a:solidFill>
                  <a:srgbClr val="000000"/>
                </a:solidFill>
                <a:latin typeface="Arial"/>
                <a:ea typeface="微软雅黑"/>
              </a:defRPr>
            </a:lvl5pPr>
            <a:lvl6pPr marL="2286000" lvl="5" algn="l" defTabSz="914400">
              <a:defRPr sz="1800" kern="1200">
                <a:solidFill>
                  <a:srgbClr val="000000"/>
                </a:solidFill>
                <a:latin typeface="Arial"/>
                <a:ea typeface="微软雅黑"/>
              </a:defRPr>
            </a:lvl6pPr>
            <a:lvl7pPr marL="2743200" lvl="6" algn="l" defTabSz="914400">
              <a:defRPr sz="1800" kern="1200">
                <a:solidFill>
                  <a:srgbClr val="000000"/>
                </a:solidFill>
                <a:latin typeface="Arial"/>
                <a:ea typeface="微软雅黑"/>
              </a:defRPr>
            </a:lvl7pPr>
            <a:lvl8pPr marL="3200400" lvl="7" algn="l" defTabSz="914400">
              <a:defRPr sz="1800" kern="1200">
                <a:solidFill>
                  <a:srgbClr val="000000"/>
                </a:solidFill>
                <a:latin typeface="Arial"/>
                <a:ea typeface="微软雅黑"/>
              </a:defRPr>
            </a:lvl8pPr>
            <a:lvl9pPr marL="3657600" lvl="8" algn="l" defTabSz="914400">
              <a:defRPr sz="1800" kern="1200">
                <a:solidFill>
                  <a:srgbClr val="000000"/>
                </a:solidFill>
                <a:latin typeface="Arial"/>
                <a:ea typeface="微软雅黑"/>
              </a:defRPr>
            </a:lvl9pPr>
          </a:lstStyle>
          <a:p>
            <a:pPr marL="0" lvl="0" indent="0" algn="l" defTabSz="914400">
              <a:lnSpc>
                <a:spcPct val="100000"/>
              </a:lnSpc>
              <a:spcBef>
                <a:spcPts val="0"/>
              </a:spcBef>
              <a:spcAft>
                <a:spcPts val="0"/>
              </a:spcAft>
              <a:buClrTx/>
              <a:buSzTx/>
              <a:buFontTx/>
              <a:buNone/>
            </a:pPr>
            <a:r>
              <a:rPr lang="zh-CN" altLang="en-US" sz="2400" b="1" dirty="0">
                <a:solidFill>
                  <a:srgbClr val="7E5D4A"/>
                </a:solidFill>
                <a:latin typeface="等线"/>
                <a:ea typeface="等线"/>
              </a:rPr>
              <a:t>第四组</a:t>
            </a:r>
            <a:endParaRPr lang="zh-CN" sz="2400" b="1" i="0" u="none" strike="noStrike" kern="1200" spc="0" baseline="0" dirty="0">
              <a:ln>
                <a:noFill/>
              </a:ln>
              <a:solidFill>
                <a:srgbClr val="7E5D4A"/>
              </a:solidFill>
              <a:latin typeface="等线"/>
              <a:ea typeface="等线"/>
            </a:endParaRPr>
          </a:p>
        </p:txBody>
      </p:sp>
      <p:sp>
        <p:nvSpPr>
          <p:cNvPr id="28" name="文本框 27"/>
          <p:cNvSpPr txBox="1"/>
          <p:nvPr/>
        </p:nvSpPr>
        <p:spPr>
          <a:xfrm>
            <a:off x="5191687" y="5698195"/>
            <a:ext cx="3213740" cy="461665"/>
          </a:xfrm>
          <a:prstGeom prst="rect">
            <a:avLst/>
          </a:prstGeom>
          <a:noFill/>
        </p:spPr>
        <p:txBody>
          <a:bodyPr wrap="square">
            <a:spAutoFit/>
          </a:bodyPr>
          <a:lstStyle>
            <a:lvl1pPr marL="0" lvl="0" algn="l" defTabSz="914400">
              <a:defRPr sz="1800" kern="1200">
                <a:solidFill>
                  <a:srgbClr val="000000"/>
                </a:solidFill>
                <a:latin typeface="Arial"/>
                <a:ea typeface="微软雅黑"/>
              </a:defRPr>
            </a:lvl1pPr>
            <a:lvl2pPr marL="457200" lvl="1" algn="l" defTabSz="914400">
              <a:defRPr sz="1800" kern="1200">
                <a:solidFill>
                  <a:srgbClr val="000000"/>
                </a:solidFill>
                <a:latin typeface="Arial"/>
                <a:ea typeface="微软雅黑"/>
              </a:defRPr>
            </a:lvl2pPr>
            <a:lvl3pPr marL="914400" lvl="2" algn="l" defTabSz="914400">
              <a:defRPr sz="1800" kern="1200">
                <a:solidFill>
                  <a:srgbClr val="000000"/>
                </a:solidFill>
                <a:latin typeface="Arial"/>
                <a:ea typeface="微软雅黑"/>
              </a:defRPr>
            </a:lvl3pPr>
            <a:lvl4pPr marL="1371600" lvl="3" algn="l" defTabSz="914400">
              <a:defRPr sz="1800" kern="1200">
                <a:solidFill>
                  <a:srgbClr val="000000"/>
                </a:solidFill>
                <a:latin typeface="Arial"/>
                <a:ea typeface="微软雅黑"/>
              </a:defRPr>
            </a:lvl4pPr>
            <a:lvl5pPr marL="1828800" lvl="4" algn="l" defTabSz="914400">
              <a:defRPr sz="1800" kern="1200">
                <a:solidFill>
                  <a:srgbClr val="000000"/>
                </a:solidFill>
                <a:latin typeface="Arial"/>
                <a:ea typeface="微软雅黑"/>
              </a:defRPr>
            </a:lvl5pPr>
            <a:lvl6pPr marL="2286000" lvl="5" algn="l" defTabSz="914400">
              <a:defRPr sz="1800" kern="1200">
                <a:solidFill>
                  <a:srgbClr val="000000"/>
                </a:solidFill>
                <a:latin typeface="Arial"/>
                <a:ea typeface="微软雅黑"/>
              </a:defRPr>
            </a:lvl6pPr>
            <a:lvl7pPr marL="2743200" lvl="6" algn="l" defTabSz="914400">
              <a:defRPr sz="1800" kern="1200">
                <a:solidFill>
                  <a:srgbClr val="000000"/>
                </a:solidFill>
                <a:latin typeface="Arial"/>
                <a:ea typeface="微软雅黑"/>
              </a:defRPr>
            </a:lvl7pPr>
            <a:lvl8pPr marL="3200400" lvl="7" algn="l" defTabSz="914400">
              <a:defRPr sz="1800" kern="1200">
                <a:solidFill>
                  <a:srgbClr val="000000"/>
                </a:solidFill>
                <a:latin typeface="Arial"/>
                <a:ea typeface="微软雅黑"/>
              </a:defRPr>
            </a:lvl8pPr>
            <a:lvl9pPr marL="3657600" lvl="8" algn="l" defTabSz="914400">
              <a:defRPr sz="1800" kern="1200">
                <a:solidFill>
                  <a:srgbClr val="000000"/>
                </a:solidFill>
                <a:latin typeface="Arial"/>
                <a:ea typeface="微软雅黑"/>
              </a:defRPr>
            </a:lvl9pPr>
          </a:lstStyle>
          <a:p>
            <a:pPr marL="0" lvl="0" indent="0" algn="l" defTabSz="914400">
              <a:lnSpc>
                <a:spcPct val="100000"/>
              </a:lnSpc>
              <a:spcBef>
                <a:spcPts val="0"/>
              </a:spcBef>
              <a:spcAft>
                <a:spcPts val="0"/>
              </a:spcAft>
              <a:buClrTx/>
              <a:buSzTx/>
              <a:buFontTx/>
              <a:buNone/>
            </a:pPr>
            <a:r>
              <a:rPr lang="en-US" altLang="zh-CN" sz="2400" b="1" dirty="0">
                <a:solidFill>
                  <a:srgbClr val="7E5D4A"/>
                </a:solidFill>
                <a:latin typeface="等线"/>
                <a:ea typeface="等线"/>
              </a:rPr>
              <a:t>2023/4/19</a:t>
            </a:r>
            <a:endParaRPr lang="zh-CN" altLang="zh-CN" sz="2400" b="1" i="0" u="none" strike="noStrike" kern="1200" spc="0" baseline="0" dirty="0">
              <a:ln>
                <a:noFill/>
              </a:ln>
              <a:solidFill>
                <a:srgbClr val="7E5D4A"/>
              </a:solidFill>
              <a:latin typeface="等线"/>
              <a:ea typeface="等线"/>
            </a:endParaRPr>
          </a:p>
        </p:txBody>
      </p:sp>
      <p:pic>
        <p:nvPicPr>
          <p:cNvPr id="29" name="图片 28"/>
          <p:cNvPicPr>
            <a:picLocks noChangeAspect="1"/>
          </p:cNvPicPr>
          <p:nvPr/>
        </p:nvPicPr>
        <p:blipFill>
          <a:blip r:embed="rId3"/>
          <a:stretch/>
        </p:blipFill>
        <p:spPr>
          <a:xfrm>
            <a:off x="64" y="-46670"/>
            <a:ext cx="12192000" cy="3361370"/>
          </a:xfrm>
          <a:prstGeom prst="rect">
            <a:avLst/>
          </a:prstGeom>
          <a:blipFill rotWithShape="0">
            <a:blip r:embed="rId3"/>
            <a:stretch/>
          </a:blipFill>
        </p:spPr>
      </p:pic>
      <p:pic>
        <p:nvPicPr>
          <p:cNvPr id="30" name="图片 29"/>
          <p:cNvPicPr>
            <a:picLocks noChangeAspect="1"/>
          </p:cNvPicPr>
          <p:nvPr/>
        </p:nvPicPr>
        <p:blipFill>
          <a:blip r:embed="rId4"/>
          <a:stretch/>
        </p:blipFill>
        <p:spPr>
          <a:xfrm>
            <a:off x="1739795" y="-46670"/>
            <a:ext cx="1775883" cy="221826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Tm="17723">
        <p:cut/>
      </p:transition>
    </mc:Choice>
    <mc:Fallback xmlns="">
      <p:transition advTm="17723">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10</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en-US" altLang="zh-CN" sz="2400" b="1" dirty="0">
                <a:solidFill>
                  <a:srgbClr val="0070C0"/>
                </a:solidFill>
                <a:latin typeface="微软雅黑" panose="020B0503020204020204" pitchFamily="34" charset="-122"/>
                <a:ea typeface="微软雅黑" panose="020B0503020204020204" pitchFamily="34" charset="-122"/>
              </a:rPr>
              <a:t>PT</a:t>
            </a:r>
            <a:r>
              <a:rPr lang="zh-CN" altLang="en-US" sz="2400" b="1" dirty="0">
                <a:solidFill>
                  <a:srgbClr val="0070C0"/>
                </a:solidFill>
                <a:latin typeface="微软雅黑" panose="020B0503020204020204" pitchFamily="34" charset="-122"/>
                <a:ea typeface="微软雅黑" panose="020B0503020204020204" pitchFamily="34" charset="-122"/>
              </a:rPr>
              <a:t>模型</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D33E298E-5995-08E4-1D72-0A81FE5FA2FF}"/>
              </a:ext>
            </a:extLst>
          </p:cNvPr>
          <p:cNvSpPr txBox="1"/>
          <p:nvPr/>
        </p:nvSpPr>
        <p:spPr>
          <a:xfrm>
            <a:off x="4974092" y="1458829"/>
            <a:ext cx="6844281" cy="2677656"/>
          </a:xfrm>
          <a:prstGeom prst="rect">
            <a:avLst/>
          </a:prstGeom>
          <a:noFill/>
        </p:spPr>
        <p:txBody>
          <a:bodyPr wrap="square">
            <a:spAutoFit/>
          </a:bodyPr>
          <a:lstStyle/>
          <a:p>
            <a:r>
              <a:rPr lang="zh-CN" altLang="en-US" sz="2800" dirty="0">
                <a:latin typeface="等线" panose="02010600030101010101" pitchFamily="2" charset="-122"/>
              </a:rPr>
              <a:t>实验中，</a:t>
            </a:r>
            <a:r>
              <a:rPr lang="en-US" altLang="zh-CN" sz="2800" dirty="0">
                <a:latin typeface="等线" panose="02010600030101010101" pitchFamily="2" charset="-122"/>
              </a:rPr>
              <a:t>η</a:t>
            </a:r>
            <a:r>
              <a:rPr lang="zh-CN" altLang="en-US" sz="2800" dirty="0">
                <a:latin typeface="等线" panose="02010600030101010101" pitchFamily="2" charset="-122"/>
              </a:rPr>
              <a:t>可以通过改变载荷来控制。</a:t>
            </a:r>
            <a:endParaRPr lang="en-US" altLang="zh-CN" sz="2800" dirty="0">
              <a:latin typeface="等线" panose="02010600030101010101" pitchFamily="2" charset="-122"/>
            </a:endParaRPr>
          </a:p>
          <a:p>
            <a:r>
              <a:rPr lang="zh-CN" altLang="en-US" sz="2800" dirty="0">
                <a:latin typeface="等线" panose="02010600030101010101" pitchFamily="2" charset="-122"/>
              </a:rPr>
              <a:t>低温正常载荷下的</a:t>
            </a:r>
            <a:r>
              <a:rPr lang="en-US" altLang="zh-CN" sz="2800" dirty="0">
                <a:latin typeface="等线" panose="02010600030101010101" pitchFamily="2" charset="-122"/>
              </a:rPr>
              <a:t>FFM</a:t>
            </a:r>
            <a:r>
              <a:rPr lang="zh-CN" altLang="en-US" sz="2800" dirty="0">
                <a:latin typeface="等线" panose="02010600030101010101" pitchFamily="2" charset="-122"/>
              </a:rPr>
              <a:t>实验确实显示出平滑滑动和超低摩擦</a:t>
            </a:r>
            <a:endParaRPr lang="en-US" altLang="zh-CN" sz="2800" dirty="0">
              <a:latin typeface="等线" panose="02010600030101010101" pitchFamily="2" charset="-122"/>
            </a:endParaRPr>
          </a:p>
          <a:p>
            <a:r>
              <a:rPr lang="zh-CN" altLang="en-US" sz="2800" dirty="0">
                <a:latin typeface="等线" panose="02010600030101010101" pitchFamily="2" charset="-122"/>
              </a:rPr>
              <a:t>在较高的载荷下，“原子”粘滑随着衬底晶格的原子周期性而发生，而增加载荷</a:t>
            </a:r>
            <a:r>
              <a:rPr lang="en-US" altLang="zh-CN" sz="2800" dirty="0">
                <a:latin typeface="等线" panose="02010600030101010101" pitchFamily="2" charset="-122"/>
              </a:rPr>
              <a:t>(</a:t>
            </a:r>
            <a:r>
              <a:rPr lang="zh-CN" altLang="en-US" sz="2800" dirty="0">
                <a:latin typeface="等线" panose="02010600030101010101" pitchFamily="2" charset="-122"/>
              </a:rPr>
              <a:t>对应于增加</a:t>
            </a:r>
            <a:r>
              <a:rPr lang="en-US" altLang="zh-CN" sz="2800" dirty="0">
                <a:latin typeface="等线" panose="02010600030101010101" pitchFamily="2" charset="-122"/>
              </a:rPr>
              <a:t>U0)</a:t>
            </a:r>
            <a:r>
              <a:rPr lang="zh-CN" altLang="en-US" sz="2800" dirty="0">
                <a:latin typeface="等线" panose="02010600030101010101" pitchFamily="2" charset="-122"/>
              </a:rPr>
              <a:t>进一步导致</a:t>
            </a:r>
            <a:r>
              <a:rPr lang="en-US" altLang="zh-CN" sz="2800" dirty="0">
                <a:latin typeface="等线" panose="02010600030101010101" pitchFamily="2" charset="-122"/>
              </a:rPr>
              <a:t>PT</a:t>
            </a:r>
            <a:r>
              <a:rPr lang="zh-CN" altLang="en-US" sz="2800" dirty="0">
                <a:latin typeface="等线" panose="02010600030101010101" pitchFamily="2" charset="-122"/>
              </a:rPr>
              <a:t>模型预测的多重滑移</a:t>
            </a:r>
            <a:endParaRPr lang="en-US" altLang="zh-CN" sz="2800" dirty="0">
              <a:latin typeface="等线" panose="02010600030101010101" pitchFamily="2" charset="-122"/>
              <a:ea typeface="等线" panose="02010600030101010101" pitchFamily="2" charset="-122"/>
            </a:endParaRPr>
          </a:p>
        </p:txBody>
      </p:sp>
      <p:sp>
        <p:nvSpPr>
          <p:cNvPr id="5" name="文本框 4">
            <a:extLst>
              <a:ext uri="{FF2B5EF4-FFF2-40B4-BE49-F238E27FC236}">
                <a16:creationId xmlns:a16="http://schemas.microsoft.com/office/drawing/2014/main" id="{CCFDBE2D-562C-F28E-39F6-96EB00D7958E}"/>
              </a:ext>
            </a:extLst>
          </p:cNvPr>
          <p:cNvSpPr txBox="1"/>
          <p:nvPr/>
        </p:nvSpPr>
        <p:spPr>
          <a:xfrm>
            <a:off x="4974092" y="4943827"/>
            <a:ext cx="6618140" cy="1384995"/>
          </a:xfrm>
          <a:prstGeom prst="rect">
            <a:avLst/>
          </a:prstGeom>
          <a:noFill/>
        </p:spPr>
        <p:txBody>
          <a:bodyPr wrap="square" rtlCol="0">
            <a:spAutoFit/>
          </a:bodyPr>
          <a:lstStyle/>
          <a:p>
            <a:r>
              <a:rPr lang="zh-CN" altLang="en-US" sz="2800" dirty="0">
                <a:solidFill>
                  <a:srgbClr val="003FB2"/>
                </a:solidFill>
                <a:latin typeface="等线" panose="02010600030101010101" pitchFamily="2" charset="-122"/>
              </a:rPr>
              <a:t>该模型得出的定性结论为理解纳米尺度上的摩擦提供了指导，在更先进的模型和</a:t>
            </a:r>
            <a:r>
              <a:rPr lang="en-US" altLang="zh-CN" sz="2800" dirty="0">
                <a:solidFill>
                  <a:srgbClr val="003FB2"/>
                </a:solidFill>
                <a:latin typeface="等线" panose="02010600030101010101" pitchFamily="2" charset="-122"/>
              </a:rPr>
              <a:t>MD</a:t>
            </a:r>
            <a:r>
              <a:rPr lang="zh-CN" altLang="en-US" sz="2800" dirty="0">
                <a:solidFill>
                  <a:srgbClr val="003FB2"/>
                </a:solidFill>
                <a:latin typeface="等线" panose="02010600030101010101" pitchFamily="2" charset="-122"/>
              </a:rPr>
              <a:t>模拟中都能保留其有效性。</a:t>
            </a:r>
            <a:endParaRPr lang="en-US" altLang="zh-CN" sz="2800" dirty="0">
              <a:solidFill>
                <a:srgbClr val="003FB2"/>
              </a:solidFill>
              <a:latin typeface="等线" panose="02010600030101010101" pitchFamily="2" charset="-122"/>
              <a:ea typeface="等线" panose="02010600030101010101" pitchFamily="2" charset="-122"/>
            </a:endParaRPr>
          </a:p>
        </p:txBody>
      </p:sp>
      <p:pic>
        <p:nvPicPr>
          <p:cNvPr id="8" name="图片 7">
            <a:extLst>
              <a:ext uri="{FF2B5EF4-FFF2-40B4-BE49-F238E27FC236}">
                <a16:creationId xmlns:a16="http://schemas.microsoft.com/office/drawing/2014/main" id="{7326F10B-DD49-A519-0CAF-EB964E011B12}"/>
              </a:ext>
            </a:extLst>
          </p:cNvPr>
          <p:cNvPicPr>
            <a:picLocks noChangeAspect="1"/>
          </p:cNvPicPr>
          <p:nvPr/>
        </p:nvPicPr>
        <p:blipFill rotWithShape="1">
          <a:blip r:embed="rId3"/>
          <a:srcRect t="61331" b="-829"/>
          <a:stretch/>
        </p:blipFill>
        <p:spPr>
          <a:xfrm>
            <a:off x="187549" y="1679427"/>
            <a:ext cx="4452246" cy="2236459"/>
          </a:xfrm>
          <a:prstGeom prst="rect">
            <a:avLst/>
          </a:prstGeom>
        </p:spPr>
      </p:pic>
      <p:cxnSp>
        <p:nvCxnSpPr>
          <p:cNvPr id="6" name="直接箭头连接符 5">
            <a:extLst>
              <a:ext uri="{FF2B5EF4-FFF2-40B4-BE49-F238E27FC236}">
                <a16:creationId xmlns:a16="http://schemas.microsoft.com/office/drawing/2014/main" id="{7D45A7B5-ACA0-F05A-1A99-1989882B7D2A}"/>
              </a:ext>
            </a:extLst>
          </p:cNvPr>
          <p:cNvCxnSpPr>
            <a:cxnSpLocks/>
          </p:cNvCxnSpPr>
          <p:nvPr/>
        </p:nvCxnSpPr>
        <p:spPr>
          <a:xfrm>
            <a:off x="4639795" y="1986116"/>
            <a:ext cx="0" cy="1248697"/>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pic>
        <p:nvPicPr>
          <p:cNvPr id="10" name="图片 9">
            <a:extLst>
              <a:ext uri="{FF2B5EF4-FFF2-40B4-BE49-F238E27FC236}">
                <a16:creationId xmlns:a16="http://schemas.microsoft.com/office/drawing/2014/main" id="{D038F326-49F4-EA0D-64BD-612C2325D81A}"/>
              </a:ext>
            </a:extLst>
          </p:cNvPr>
          <p:cNvPicPr>
            <a:picLocks noChangeAspect="1"/>
          </p:cNvPicPr>
          <p:nvPr/>
        </p:nvPicPr>
        <p:blipFill rotWithShape="1">
          <a:blip r:embed="rId3"/>
          <a:srcRect b="71128"/>
          <a:stretch/>
        </p:blipFill>
        <p:spPr>
          <a:xfrm>
            <a:off x="285873" y="4433112"/>
            <a:ext cx="4452246" cy="1634806"/>
          </a:xfrm>
          <a:prstGeom prst="rect">
            <a:avLst/>
          </a:prstGeom>
        </p:spPr>
      </p:pic>
    </p:spTree>
    <p:extLst>
      <p:ext uri="{BB962C8B-B14F-4D97-AF65-F5344CB8AC3E}">
        <p14:creationId xmlns:p14="http://schemas.microsoft.com/office/powerpoint/2010/main" val="3264685158"/>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11</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en-US" altLang="zh-CN" sz="2400" b="1" dirty="0">
                <a:solidFill>
                  <a:srgbClr val="0070C0"/>
                </a:solidFill>
                <a:latin typeface="微软雅黑" panose="020B0503020204020204" pitchFamily="34" charset="-122"/>
                <a:ea typeface="微软雅黑" panose="020B0503020204020204" pitchFamily="34" charset="-122"/>
              </a:rPr>
              <a:t>PT</a:t>
            </a:r>
            <a:r>
              <a:rPr lang="zh-CN" altLang="en-US" sz="2400" b="1" dirty="0">
                <a:solidFill>
                  <a:srgbClr val="0070C0"/>
                </a:solidFill>
                <a:latin typeface="微软雅黑" panose="020B0503020204020204" pitchFamily="34" charset="-122"/>
                <a:ea typeface="微软雅黑" panose="020B0503020204020204" pitchFamily="34" charset="-122"/>
              </a:rPr>
              <a:t>模型</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E0FCA399-257B-7103-EE10-4B117734032D}"/>
              </a:ext>
            </a:extLst>
          </p:cNvPr>
          <p:cNvSpPr txBox="1"/>
          <p:nvPr/>
        </p:nvSpPr>
        <p:spPr>
          <a:xfrm>
            <a:off x="507215" y="983022"/>
            <a:ext cx="10165155" cy="954107"/>
          </a:xfrm>
          <a:prstGeom prst="rect">
            <a:avLst/>
          </a:prstGeom>
          <a:noFill/>
        </p:spPr>
        <p:txBody>
          <a:bodyPr wrap="square" rtlCol="0">
            <a:spAutoFit/>
          </a:bodyPr>
          <a:lstStyle/>
          <a:p>
            <a:r>
              <a:rPr lang="en-US" altLang="zh-CN" sz="2800" dirty="0">
                <a:solidFill>
                  <a:srgbClr val="003FB2"/>
                </a:solidFill>
                <a:latin typeface="等线" panose="02010600030101010101" pitchFamily="2" charset="-122"/>
              </a:rPr>
              <a:t>Prandtl-Tomlinson</a:t>
            </a:r>
            <a:r>
              <a:rPr lang="zh-CN" altLang="en-US" sz="2800" dirty="0">
                <a:solidFill>
                  <a:srgbClr val="003FB2"/>
                </a:solidFill>
                <a:latin typeface="等线" panose="02010600030101010101" pitchFamily="2" charset="-122"/>
              </a:rPr>
              <a:t>模型也可以预测摩擦的热效应，热波动引入新的无量纲参量</a:t>
            </a:r>
            <a:r>
              <a:rPr lang="en-US" altLang="zh-CN" sz="2800" dirty="0">
                <a:solidFill>
                  <a:srgbClr val="003FB2"/>
                </a:solidFill>
                <a:latin typeface="等线" panose="02010600030101010101" pitchFamily="2" charset="-122"/>
              </a:rPr>
              <a:t>δ</a:t>
            </a:r>
            <a:endParaRPr lang="zh-CN" altLang="en-US" sz="2800" dirty="0">
              <a:solidFill>
                <a:srgbClr val="003FB2"/>
              </a:solidFill>
              <a:latin typeface="等线" panose="02010600030101010101" pitchFamily="2" charset="-122"/>
            </a:endParaRPr>
          </a:p>
        </p:txBody>
      </p:sp>
      <p:sp>
        <p:nvSpPr>
          <p:cNvPr id="2" name="文本框 1">
            <a:extLst>
              <a:ext uri="{FF2B5EF4-FFF2-40B4-BE49-F238E27FC236}">
                <a16:creationId xmlns:a16="http://schemas.microsoft.com/office/drawing/2014/main" id="{A20A983F-8418-1FA8-1F19-246E91A6774E}"/>
              </a:ext>
            </a:extLst>
          </p:cNvPr>
          <p:cNvSpPr txBox="1"/>
          <p:nvPr/>
        </p:nvSpPr>
        <p:spPr>
          <a:xfrm>
            <a:off x="507215" y="3582044"/>
            <a:ext cx="11173508" cy="2677656"/>
          </a:xfrm>
          <a:prstGeom prst="rect">
            <a:avLst/>
          </a:prstGeom>
          <a:noFill/>
        </p:spPr>
        <p:txBody>
          <a:bodyPr wrap="square">
            <a:spAutoFit/>
          </a:bodyPr>
          <a:lstStyle/>
          <a:p>
            <a:r>
              <a:rPr lang="zh-CN" altLang="en-US" sz="2800" dirty="0">
                <a:solidFill>
                  <a:srgbClr val="003FB2"/>
                </a:solidFill>
                <a:latin typeface="等线" panose="02010600030101010101" pitchFamily="2" charset="-122"/>
              </a:rPr>
              <a:t>热激发有助于克服能量障碍，降低粘滑跳跃幅度，因此，在温度不改变其他表面或材料参数的情况下，纳米摩擦应随温度而降低。</a:t>
            </a:r>
            <a:endParaRPr lang="en-US" altLang="zh-CN" sz="2800" dirty="0">
              <a:solidFill>
                <a:srgbClr val="003FB2"/>
              </a:solidFill>
              <a:latin typeface="等线" panose="02010600030101010101" pitchFamily="2" charset="-122"/>
            </a:endParaRPr>
          </a:p>
          <a:p>
            <a:r>
              <a:rPr lang="zh-CN" altLang="en-US" sz="2800" dirty="0">
                <a:solidFill>
                  <a:srgbClr val="003FB2"/>
                </a:solidFill>
                <a:latin typeface="等线" panose="02010600030101010101" pitchFamily="2" charset="-122"/>
              </a:rPr>
              <a:t>但实验结果强烈反对预测结果，对于不同种类的材料，包括无定形、晶体和层状表面，摩擦力在低温下表现出峰值。</a:t>
            </a:r>
            <a:endParaRPr lang="en-US" altLang="zh-CN" sz="2800" dirty="0">
              <a:solidFill>
                <a:srgbClr val="003FB2"/>
              </a:solidFill>
              <a:latin typeface="等线" panose="02010600030101010101" pitchFamily="2" charset="-122"/>
            </a:endParaRPr>
          </a:p>
          <a:p>
            <a:r>
              <a:rPr lang="zh-CN" altLang="en-US" sz="2800" dirty="0">
                <a:solidFill>
                  <a:srgbClr val="003FB2"/>
                </a:solidFill>
                <a:latin typeface="等线" panose="02010600030101010101" pitchFamily="2" charset="-122"/>
              </a:rPr>
              <a:t>热</a:t>
            </a:r>
            <a:r>
              <a:rPr lang="en-US" altLang="zh-CN" sz="2800" dirty="0">
                <a:solidFill>
                  <a:srgbClr val="003FB2"/>
                </a:solidFill>
                <a:latin typeface="等线" panose="02010600030101010101" pitchFamily="2" charset="-122"/>
              </a:rPr>
              <a:t>PT</a:t>
            </a:r>
            <a:r>
              <a:rPr lang="zh-CN" altLang="en-US" sz="2800" dirty="0">
                <a:solidFill>
                  <a:srgbClr val="003FB2"/>
                </a:solidFill>
                <a:latin typeface="等线" panose="02010600030101010101" pitchFamily="2" charset="-122"/>
              </a:rPr>
              <a:t>模型的分析表明摩擦力确实可能在温度区间内出现峰值，但</a:t>
            </a:r>
            <a:r>
              <a:rPr lang="en-US" altLang="zh-CN" sz="2800" dirty="0">
                <a:solidFill>
                  <a:srgbClr val="003FB2"/>
                </a:solidFill>
                <a:latin typeface="等线" panose="02010600030101010101" pitchFamily="2" charset="-122"/>
              </a:rPr>
              <a:t>PT</a:t>
            </a:r>
            <a:r>
              <a:rPr lang="zh-CN" altLang="en-US" sz="2800" dirty="0">
                <a:solidFill>
                  <a:srgbClr val="003FB2"/>
                </a:solidFill>
                <a:latin typeface="等线" panose="02010600030101010101" pitchFamily="2" charset="-122"/>
              </a:rPr>
              <a:t>模型仍不能再现观察到的动摩擦的温度和速度依赖特征。</a:t>
            </a:r>
          </a:p>
        </p:txBody>
      </p:sp>
      <p:pic>
        <p:nvPicPr>
          <p:cNvPr id="9" name="图片 8">
            <a:extLst>
              <a:ext uri="{FF2B5EF4-FFF2-40B4-BE49-F238E27FC236}">
                <a16:creationId xmlns:a16="http://schemas.microsoft.com/office/drawing/2014/main" id="{554F5768-F89D-692F-8F36-013209685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853" y="2481951"/>
            <a:ext cx="4086722" cy="810590"/>
          </a:xfrm>
          <a:prstGeom prst="rect">
            <a:avLst/>
          </a:prstGeom>
        </p:spPr>
      </p:pic>
      <p:pic>
        <p:nvPicPr>
          <p:cNvPr id="11" name="图片 10">
            <a:extLst>
              <a:ext uri="{FF2B5EF4-FFF2-40B4-BE49-F238E27FC236}">
                <a16:creationId xmlns:a16="http://schemas.microsoft.com/office/drawing/2014/main" id="{206BA245-CE60-7E4D-425A-FFEC808E1DCB}"/>
              </a:ext>
            </a:extLst>
          </p:cNvPr>
          <p:cNvPicPr>
            <a:picLocks noChangeAspect="1"/>
          </p:cNvPicPr>
          <p:nvPr/>
        </p:nvPicPr>
        <p:blipFill>
          <a:blip r:embed="rId4"/>
          <a:stretch>
            <a:fillRect/>
          </a:stretch>
        </p:blipFill>
        <p:spPr>
          <a:xfrm>
            <a:off x="5839196" y="1889404"/>
            <a:ext cx="3842801" cy="1619762"/>
          </a:xfrm>
          <a:prstGeom prst="rect">
            <a:avLst/>
          </a:prstGeom>
        </p:spPr>
      </p:pic>
      <p:pic>
        <p:nvPicPr>
          <p:cNvPr id="6" name="图片 5">
            <a:extLst>
              <a:ext uri="{FF2B5EF4-FFF2-40B4-BE49-F238E27FC236}">
                <a16:creationId xmlns:a16="http://schemas.microsoft.com/office/drawing/2014/main" id="{39D3B2A6-CDB6-E8A0-225D-917A99AD6432}"/>
              </a:ext>
            </a:extLst>
          </p:cNvPr>
          <p:cNvPicPr>
            <a:picLocks noChangeAspect="1"/>
          </p:cNvPicPr>
          <p:nvPr/>
        </p:nvPicPr>
        <p:blipFill>
          <a:blip r:embed="rId5"/>
          <a:stretch>
            <a:fillRect/>
          </a:stretch>
        </p:blipFill>
        <p:spPr>
          <a:xfrm>
            <a:off x="8210556" y="2306118"/>
            <a:ext cx="3470167" cy="236950"/>
          </a:xfrm>
          <a:prstGeom prst="rect">
            <a:avLst/>
          </a:prstGeom>
        </p:spPr>
      </p:pic>
      <p:pic>
        <p:nvPicPr>
          <p:cNvPr id="7" name="图片 6">
            <a:extLst>
              <a:ext uri="{FF2B5EF4-FFF2-40B4-BE49-F238E27FC236}">
                <a16:creationId xmlns:a16="http://schemas.microsoft.com/office/drawing/2014/main" id="{ABED2CAF-04A0-9ABF-4F38-D0B449A882F8}"/>
              </a:ext>
            </a:extLst>
          </p:cNvPr>
          <p:cNvPicPr>
            <a:picLocks noChangeAspect="1"/>
          </p:cNvPicPr>
          <p:nvPr/>
        </p:nvPicPr>
        <p:blipFill>
          <a:blip r:embed="rId6"/>
          <a:stretch>
            <a:fillRect/>
          </a:stretch>
        </p:blipFill>
        <p:spPr>
          <a:xfrm>
            <a:off x="1126853" y="2030757"/>
            <a:ext cx="2406493" cy="384015"/>
          </a:xfrm>
          <a:prstGeom prst="rect">
            <a:avLst/>
          </a:prstGeom>
        </p:spPr>
      </p:pic>
    </p:spTree>
    <p:extLst>
      <p:ext uri="{BB962C8B-B14F-4D97-AF65-F5344CB8AC3E}">
        <p14:creationId xmlns:p14="http://schemas.microsoft.com/office/powerpoint/2010/main" val="1649617423"/>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12</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en-US" altLang="zh-CN" sz="2400" b="1" dirty="0">
                <a:solidFill>
                  <a:srgbClr val="0070C0"/>
                </a:solidFill>
                <a:latin typeface="微软雅黑" panose="020B0503020204020204" pitchFamily="34" charset="-122"/>
                <a:ea typeface="微软雅黑" panose="020B0503020204020204" pitchFamily="34" charset="-122"/>
              </a:rPr>
              <a:t>FK</a:t>
            </a:r>
            <a:r>
              <a:rPr lang="zh-CN" altLang="en-US" sz="2400" b="1" dirty="0">
                <a:solidFill>
                  <a:srgbClr val="0070C0"/>
                </a:solidFill>
                <a:latin typeface="微软雅黑" panose="020B0503020204020204" pitchFamily="34" charset="-122"/>
                <a:ea typeface="微软雅黑" panose="020B0503020204020204" pitchFamily="34" charset="-122"/>
              </a:rPr>
              <a:t>模型</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E0FCA399-257B-7103-EE10-4B117734032D}"/>
              </a:ext>
            </a:extLst>
          </p:cNvPr>
          <p:cNvSpPr txBox="1"/>
          <p:nvPr/>
        </p:nvSpPr>
        <p:spPr>
          <a:xfrm>
            <a:off x="507215" y="983022"/>
            <a:ext cx="10917869" cy="1384995"/>
          </a:xfrm>
          <a:prstGeom prst="rect">
            <a:avLst/>
          </a:prstGeom>
          <a:noFill/>
        </p:spPr>
        <p:txBody>
          <a:bodyPr wrap="square" rtlCol="0">
            <a:spAutoFit/>
          </a:bodyPr>
          <a:lstStyle/>
          <a:p>
            <a:r>
              <a:rPr lang="zh-CN" altLang="en-US" sz="2800" dirty="0">
                <a:solidFill>
                  <a:srgbClr val="003FB2"/>
                </a:solidFill>
                <a:latin typeface="等线" panose="02010600030101010101" pitchFamily="2" charset="-122"/>
              </a:rPr>
              <a:t>描述晶体界面滑动的基本模型是一维</a:t>
            </a:r>
            <a:r>
              <a:rPr lang="en-US" altLang="zh-CN" sz="2800" dirty="0">
                <a:solidFill>
                  <a:srgbClr val="003FB2"/>
                </a:solidFill>
                <a:latin typeface="等线" panose="02010600030101010101" pitchFamily="2" charset="-122"/>
              </a:rPr>
              <a:t>Frenkel-</a:t>
            </a:r>
            <a:r>
              <a:rPr lang="en-US" altLang="zh-CN" sz="2800" dirty="0" err="1">
                <a:solidFill>
                  <a:srgbClr val="003FB2"/>
                </a:solidFill>
                <a:latin typeface="等线" panose="02010600030101010101" pitchFamily="2" charset="-122"/>
              </a:rPr>
              <a:t>Kontorova</a:t>
            </a:r>
            <a:r>
              <a:rPr lang="en-US" altLang="zh-CN" sz="2800" dirty="0">
                <a:solidFill>
                  <a:srgbClr val="003FB2"/>
                </a:solidFill>
                <a:latin typeface="等线" panose="02010600030101010101" pitchFamily="2" charset="-122"/>
              </a:rPr>
              <a:t> (FK)</a:t>
            </a:r>
            <a:r>
              <a:rPr lang="zh-CN" altLang="en-US" sz="2800" dirty="0">
                <a:solidFill>
                  <a:srgbClr val="003FB2"/>
                </a:solidFill>
                <a:latin typeface="等线" panose="02010600030101010101" pitchFamily="2" charset="-122"/>
              </a:rPr>
              <a:t>模型， </a:t>
            </a:r>
            <a:r>
              <a:rPr lang="en-US" altLang="zh-CN" sz="2800" dirty="0">
                <a:solidFill>
                  <a:srgbClr val="003FB2"/>
                </a:solidFill>
                <a:latin typeface="等线" panose="02010600030101010101" pitchFamily="2" charset="-122"/>
              </a:rPr>
              <a:t>FK</a:t>
            </a:r>
            <a:r>
              <a:rPr lang="zh-CN" altLang="en-US" sz="2800" dirty="0">
                <a:solidFill>
                  <a:srgbClr val="003FB2"/>
                </a:solidFill>
                <a:latin typeface="等线" panose="02010600030101010101" pitchFamily="2" charset="-122"/>
              </a:rPr>
              <a:t>模型随后发现了广泛的应用领域，特别是在表面物理中，它通常用于揭示吸附单层的物理行为，特别是用于解决竞争不相称的周期性。</a:t>
            </a:r>
          </a:p>
        </p:txBody>
      </p:sp>
      <p:sp>
        <p:nvSpPr>
          <p:cNvPr id="7" name="文本框 6">
            <a:extLst>
              <a:ext uri="{FF2B5EF4-FFF2-40B4-BE49-F238E27FC236}">
                <a16:creationId xmlns:a16="http://schemas.microsoft.com/office/drawing/2014/main" id="{D33E298E-5995-08E4-1D72-0A81FE5FA2FF}"/>
              </a:ext>
            </a:extLst>
          </p:cNvPr>
          <p:cNvSpPr txBox="1"/>
          <p:nvPr/>
        </p:nvSpPr>
        <p:spPr>
          <a:xfrm>
            <a:off x="219194" y="4336440"/>
            <a:ext cx="11753611" cy="2246769"/>
          </a:xfrm>
          <a:prstGeom prst="rect">
            <a:avLst/>
          </a:prstGeom>
          <a:noFill/>
        </p:spPr>
        <p:txBody>
          <a:bodyPr wrap="square">
            <a:spAutoFit/>
          </a:bodyPr>
          <a:lstStyle/>
          <a:p>
            <a:r>
              <a:rPr lang="zh-CN" altLang="en-US" sz="2800" dirty="0">
                <a:solidFill>
                  <a:srgbClr val="003FB2"/>
                </a:solidFill>
                <a:latin typeface="等线" panose="02010600030101010101" pitchFamily="2" charset="-122"/>
              </a:rPr>
              <a:t>受正弦电位影响的</a:t>
            </a:r>
            <a:r>
              <a:rPr lang="en-US" altLang="zh-CN" sz="2800" dirty="0">
                <a:solidFill>
                  <a:srgbClr val="003FB2"/>
                </a:solidFill>
                <a:latin typeface="等线" panose="02010600030101010101" pitchFamily="2" charset="-122"/>
              </a:rPr>
              <a:t>N</a:t>
            </a:r>
            <a:r>
              <a:rPr lang="zh-CN" altLang="en-US" sz="2800" dirty="0">
                <a:solidFill>
                  <a:srgbClr val="003FB2"/>
                </a:solidFill>
                <a:latin typeface="等线" panose="02010600030101010101" pitchFamily="2" charset="-122"/>
              </a:rPr>
              <a:t>个谐波耦合经典“原子”的一维链。</a:t>
            </a:r>
            <a:endParaRPr lang="en-US" altLang="zh-CN" sz="2800" dirty="0">
              <a:solidFill>
                <a:srgbClr val="003FB2"/>
              </a:solidFill>
              <a:latin typeface="等线" panose="02010600030101010101" pitchFamily="2" charset="-122"/>
            </a:endParaRPr>
          </a:p>
          <a:p>
            <a:r>
              <a:rPr lang="zh-CN" altLang="en-US" sz="2800" dirty="0">
                <a:solidFill>
                  <a:srgbClr val="003FB2"/>
                </a:solidFill>
                <a:latin typeface="等线" panose="02010600030101010101" pitchFamily="2" charset="-122"/>
              </a:rPr>
              <a:t>哈密顿量中的第一项是链的动能</a:t>
            </a:r>
            <a:endParaRPr lang="en-US" altLang="zh-CN" sz="2800" dirty="0">
              <a:solidFill>
                <a:srgbClr val="003FB2"/>
              </a:solidFill>
              <a:latin typeface="等线" panose="02010600030101010101" pitchFamily="2" charset="-122"/>
            </a:endParaRPr>
          </a:p>
          <a:p>
            <a:r>
              <a:rPr lang="zh-CN" altLang="en-US" sz="2800" dirty="0">
                <a:solidFill>
                  <a:srgbClr val="003FB2"/>
                </a:solidFill>
                <a:latin typeface="等线" panose="02010600030101010101" pitchFamily="2" charset="-122"/>
              </a:rPr>
              <a:t>第二项描述链中最近邻之间的谐波相互作用，具有弹性常数</a:t>
            </a:r>
            <a:r>
              <a:rPr lang="en-US" altLang="zh-CN" sz="2800" dirty="0">
                <a:solidFill>
                  <a:srgbClr val="003FB2"/>
                </a:solidFill>
                <a:latin typeface="等线" panose="02010600030101010101" pitchFamily="2" charset="-122"/>
              </a:rPr>
              <a:t>K</a:t>
            </a:r>
            <a:r>
              <a:rPr lang="zh-CN" altLang="en-US" sz="2800" dirty="0">
                <a:solidFill>
                  <a:srgbClr val="003FB2"/>
                </a:solidFill>
                <a:latin typeface="等线" panose="02010600030101010101" pitchFamily="2" charset="-122"/>
              </a:rPr>
              <a:t>和平衡距离</a:t>
            </a:r>
            <a:r>
              <a:rPr lang="en-US" altLang="zh-CN" sz="2800" dirty="0">
                <a:solidFill>
                  <a:srgbClr val="003FB2"/>
                </a:solidFill>
                <a:latin typeface="等线" panose="02010600030101010101" pitchFamily="2" charset="-122"/>
              </a:rPr>
              <a:t>a</a:t>
            </a:r>
            <a:r>
              <a:rPr lang="en-US" altLang="zh-CN" sz="1600" dirty="0">
                <a:solidFill>
                  <a:srgbClr val="003FB2"/>
                </a:solidFill>
                <a:latin typeface="等线" panose="02010600030101010101" pitchFamily="2" charset="-122"/>
              </a:rPr>
              <a:t>c</a:t>
            </a:r>
            <a:endParaRPr lang="en-US" altLang="zh-CN" sz="2800" dirty="0">
              <a:solidFill>
                <a:srgbClr val="003FB2"/>
              </a:solidFill>
              <a:latin typeface="等线" panose="02010600030101010101" pitchFamily="2" charset="-122"/>
            </a:endParaRPr>
          </a:p>
          <a:p>
            <a:r>
              <a:rPr lang="zh-CN" altLang="en-US" sz="2800" dirty="0">
                <a:solidFill>
                  <a:srgbClr val="003FB2"/>
                </a:solidFill>
                <a:latin typeface="等线" panose="02010600030101010101" pitchFamily="2" charset="-122"/>
              </a:rPr>
              <a:t>最后一项是链粒子之间的相互作用，具有大小为</a:t>
            </a:r>
            <a:r>
              <a:rPr lang="en-US" altLang="zh-CN" sz="2800" dirty="0">
                <a:solidFill>
                  <a:srgbClr val="003FB2"/>
                </a:solidFill>
                <a:latin typeface="等线" panose="02010600030101010101" pitchFamily="2" charset="-122"/>
              </a:rPr>
              <a:t>U</a:t>
            </a:r>
            <a:r>
              <a:rPr lang="en-US" altLang="zh-CN" sz="1600" dirty="0">
                <a:solidFill>
                  <a:srgbClr val="003FB2"/>
                </a:solidFill>
                <a:latin typeface="等线" panose="02010600030101010101" pitchFamily="2" charset="-122"/>
              </a:rPr>
              <a:t>0</a:t>
            </a:r>
            <a:r>
              <a:rPr lang="zh-CN" altLang="en-US" sz="2800" dirty="0">
                <a:solidFill>
                  <a:srgbClr val="003FB2"/>
                </a:solidFill>
                <a:latin typeface="等线" panose="02010600030101010101" pitchFamily="2" charset="-122"/>
              </a:rPr>
              <a:t>和周期性为</a:t>
            </a:r>
            <a:r>
              <a:rPr lang="en-US" altLang="zh-CN" sz="2800" dirty="0">
                <a:solidFill>
                  <a:srgbClr val="003FB2"/>
                </a:solidFill>
                <a:latin typeface="等线" panose="02010600030101010101" pitchFamily="2" charset="-122"/>
              </a:rPr>
              <a:t>a</a:t>
            </a:r>
            <a:r>
              <a:rPr lang="en-US" altLang="zh-CN" sz="1600" dirty="0">
                <a:solidFill>
                  <a:srgbClr val="003FB2"/>
                </a:solidFill>
                <a:latin typeface="等线" panose="02010600030101010101" pitchFamily="2" charset="-122"/>
              </a:rPr>
              <a:t>b</a:t>
            </a:r>
            <a:r>
              <a:rPr lang="zh-CN" altLang="en-US" sz="2800" dirty="0">
                <a:solidFill>
                  <a:srgbClr val="003FB2"/>
                </a:solidFill>
                <a:latin typeface="等线" panose="02010600030101010101" pitchFamily="2" charset="-122"/>
              </a:rPr>
              <a:t>的周期势通过以额外的绝热增加力</a:t>
            </a:r>
            <a:r>
              <a:rPr lang="en-US" altLang="zh-CN" sz="2800" dirty="0">
                <a:solidFill>
                  <a:srgbClr val="003FB2"/>
                </a:solidFill>
                <a:latin typeface="等线" panose="02010600030101010101" pitchFamily="2" charset="-122"/>
              </a:rPr>
              <a:t>F</a:t>
            </a:r>
            <a:r>
              <a:rPr lang="zh-CN" altLang="en-US" sz="2800" dirty="0">
                <a:solidFill>
                  <a:srgbClr val="003FB2"/>
                </a:solidFill>
                <a:latin typeface="等线" panose="02010600030101010101" pitchFamily="2" charset="-122"/>
              </a:rPr>
              <a:t>驱动所有原子来探测静摩擦，直到滑动开始。</a:t>
            </a:r>
            <a:endParaRPr lang="en-US" altLang="zh-CN" sz="2800" dirty="0">
              <a:solidFill>
                <a:srgbClr val="003FB2"/>
              </a:solidFill>
              <a:latin typeface="等线" panose="02010600030101010101" pitchFamily="2" charset="-122"/>
              <a:ea typeface="等线" panose="02010600030101010101" pitchFamily="2" charset="-122"/>
            </a:endParaRPr>
          </a:p>
        </p:txBody>
      </p:sp>
      <p:pic>
        <p:nvPicPr>
          <p:cNvPr id="6" name="图片 5">
            <a:extLst>
              <a:ext uri="{FF2B5EF4-FFF2-40B4-BE49-F238E27FC236}">
                <a16:creationId xmlns:a16="http://schemas.microsoft.com/office/drawing/2014/main" id="{E490D4E3-3043-4D93-9D92-2259EFB34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18" y="2368017"/>
            <a:ext cx="4877223" cy="1905165"/>
          </a:xfrm>
          <a:prstGeom prst="rect">
            <a:avLst/>
          </a:prstGeom>
        </p:spPr>
      </p:pic>
      <p:pic>
        <p:nvPicPr>
          <p:cNvPr id="10" name="图片 9">
            <a:extLst>
              <a:ext uri="{FF2B5EF4-FFF2-40B4-BE49-F238E27FC236}">
                <a16:creationId xmlns:a16="http://schemas.microsoft.com/office/drawing/2014/main" id="{89154DF5-0789-4CB3-8649-5E72F57771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8647" y="2985290"/>
            <a:ext cx="5551870" cy="839458"/>
          </a:xfrm>
          <a:prstGeom prst="rect">
            <a:avLst/>
          </a:prstGeom>
        </p:spPr>
      </p:pic>
    </p:spTree>
    <p:extLst>
      <p:ext uri="{BB962C8B-B14F-4D97-AF65-F5344CB8AC3E}">
        <p14:creationId xmlns:p14="http://schemas.microsoft.com/office/powerpoint/2010/main" val="484433938"/>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13</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en-US" altLang="zh-CN" sz="2400" b="1" dirty="0">
                <a:solidFill>
                  <a:srgbClr val="0070C0"/>
                </a:solidFill>
                <a:latin typeface="微软雅黑" panose="020B0503020204020204" pitchFamily="34" charset="-122"/>
                <a:ea typeface="微软雅黑" panose="020B0503020204020204" pitchFamily="34" charset="-122"/>
              </a:rPr>
              <a:t>FK</a:t>
            </a:r>
            <a:r>
              <a:rPr lang="zh-CN" altLang="en-US" sz="2400" b="1" dirty="0">
                <a:solidFill>
                  <a:srgbClr val="0070C0"/>
                </a:solidFill>
                <a:latin typeface="微软雅黑" panose="020B0503020204020204" pitchFamily="34" charset="-122"/>
                <a:ea typeface="微软雅黑" panose="020B0503020204020204" pitchFamily="34" charset="-122"/>
              </a:rPr>
              <a:t>模型</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D33E298E-5995-08E4-1D72-0A81FE5FA2FF}"/>
              </a:ext>
            </a:extLst>
          </p:cNvPr>
          <p:cNvSpPr txBox="1"/>
          <p:nvPr/>
        </p:nvSpPr>
        <p:spPr>
          <a:xfrm>
            <a:off x="219195" y="3085550"/>
            <a:ext cx="11753611" cy="3108543"/>
          </a:xfrm>
          <a:prstGeom prst="rect">
            <a:avLst/>
          </a:prstGeom>
          <a:noFill/>
        </p:spPr>
        <p:txBody>
          <a:bodyPr wrap="square">
            <a:spAutoFit/>
          </a:bodyPr>
          <a:lstStyle/>
          <a:p>
            <a:r>
              <a:rPr lang="en-US" altLang="zh-CN" sz="2800" dirty="0">
                <a:solidFill>
                  <a:srgbClr val="003FB2"/>
                </a:solidFill>
                <a:latin typeface="等线" panose="02010600030101010101" pitchFamily="2" charset="-122"/>
              </a:rPr>
              <a:t>FK</a:t>
            </a:r>
            <a:r>
              <a:rPr lang="zh-CN" altLang="en-US" sz="2800" dirty="0">
                <a:solidFill>
                  <a:srgbClr val="003FB2"/>
                </a:solidFill>
                <a:latin typeface="等线" panose="02010600030101010101" pitchFamily="2" charset="-122"/>
              </a:rPr>
              <a:t>模型中的摩擦学过程是由扭结</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拓扑</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孤子激励控制的。扭结运动的活化能总是小于或远小于衬底电位的振幅，扭结孤子比原子更容易沿着链移动。</a:t>
            </a:r>
            <a:endParaRPr lang="en-US" altLang="zh-CN" sz="2800" dirty="0">
              <a:solidFill>
                <a:srgbClr val="003FB2"/>
              </a:solidFill>
              <a:latin typeface="等线" panose="02010600030101010101" pitchFamily="2" charset="-122"/>
            </a:endParaRPr>
          </a:p>
          <a:p>
            <a:r>
              <a:rPr lang="zh-CN" altLang="en-US" sz="2800" dirty="0">
                <a:solidFill>
                  <a:srgbClr val="003FB2"/>
                </a:solidFill>
                <a:latin typeface="等线" panose="02010600030101010101" pitchFamily="2" charset="-122"/>
              </a:rPr>
              <a:t>考虑最简单的平凡相称基态的情况，当原子数与衬底电势的最小值数重合时，则</a:t>
            </a:r>
            <a:r>
              <a:rPr lang="en-US" altLang="zh-CN" sz="2800" dirty="0">
                <a:solidFill>
                  <a:srgbClr val="003FB2"/>
                </a:solidFill>
                <a:latin typeface="等线" panose="02010600030101010101" pitchFamily="2" charset="-122"/>
              </a:rPr>
              <a:t>θ = a</a:t>
            </a:r>
            <a:r>
              <a:rPr lang="en-US" altLang="zh-CN" sz="1600" dirty="0">
                <a:solidFill>
                  <a:srgbClr val="003FB2"/>
                </a:solidFill>
                <a:latin typeface="等线" panose="02010600030101010101" pitchFamily="2" charset="-122"/>
              </a:rPr>
              <a:t>b</a:t>
            </a:r>
            <a:r>
              <a:rPr lang="en-US" altLang="zh-CN" sz="2800" dirty="0">
                <a:solidFill>
                  <a:srgbClr val="003FB2"/>
                </a:solidFill>
                <a:latin typeface="等线" panose="02010600030101010101" pitchFamily="2" charset="-122"/>
              </a:rPr>
              <a:t>/a</a:t>
            </a:r>
            <a:r>
              <a:rPr lang="en-US" altLang="zh-CN" sz="1600" dirty="0">
                <a:solidFill>
                  <a:srgbClr val="003FB2"/>
                </a:solidFill>
                <a:latin typeface="等线" panose="02010600030101010101" pitchFamily="2" charset="-122"/>
              </a:rPr>
              <a:t>c</a:t>
            </a:r>
            <a:r>
              <a:rPr lang="zh-CN" altLang="en-US" sz="2800" dirty="0">
                <a:solidFill>
                  <a:srgbClr val="003FB2"/>
                </a:solidFill>
                <a:latin typeface="等线" panose="02010600030101010101" pitchFamily="2" charset="-122"/>
              </a:rPr>
              <a:t>为</a:t>
            </a:r>
            <a:r>
              <a:rPr lang="en-US" altLang="zh-CN" sz="2800" dirty="0">
                <a:solidFill>
                  <a:srgbClr val="003FB2"/>
                </a:solidFill>
                <a:latin typeface="等线" panose="02010600030101010101" pitchFamily="2" charset="-122"/>
              </a:rPr>
              <a:t>1</a:t>
            </a:r>
            <a:r>
              <a:rPr lang="zh-CN" altLang="en-US" sz="2800" dirty="0">
                <a:solidFill>
                  <a:srgbClr val="003FB2"/>
                </a:solidFill>
                <a:latin typeface="等线" panose="02010600030101010101" pitchFamily="2" charset="-122"/>
              </a:rPr>
              <a:t>。在这种情况下，增加</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或减少</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一个额外的原子会产生具有扭结</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或反扭结</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孤子激发的链构型。弛豫后，最小能量构型对应于链的局部压缩</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或在反扭结情况下的拉伸</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a:t>
            </a:r>
            <a:endParaRPr lang="en-US" altLang="zh-CN" sz="2800" dirty="0">
              <a:solidFill>
                <a:srgbClr val="003FB2"/>
              </a:solidFill>
              <a:latin typeface="等线" panose="02010600030101010101" pitchFamily="2" charset="-122"/>
            </a:endParaRPr>
          </a:p>
          <a:p>
            <a:endParaRPr lang="en-US" altLang="zh-CN" sz="2800" dirty="0">
              <a:solidFill>
                <a:srgbClr val="003FB2"/>
              </a:solidFill>
              <a:latin typeface="等线" panose="02010600030101010101" pitchFamily="2" charset="-122"/>
            </a:endParaRPr>
          </a:p>
        </p:txBody>
      </p:sp>
      <p:pic>
        <p:nvPicPr>
          <p:cNvPr id="6" name="图片 5">
            <a:extLst>
              <a:ext uri="{FF2B5EF4-FFF2-40B4-BE49-F238E27FC236}">
                <a16:creationId xmlns:a16="http://schemas.microsoft.com/office/drawing/2014/main" id="{E490D4E3-3043-4D93-9D92-2259EFB34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94" y="1180385"/>
            <a:ext cx="4877223" cy="1905165"/>
          </a:xfrm>
          <a:prstGeom prst="rect">
            <a:avLst/>
          </a:prstGeom>
        </p:spPr>
      </p:pic>
      <p:pic>
        <p:nvPicPr>
          <p:cNvPr id="10" name="图片 9">
            <a:extLst>
              <a:ext uri="{FF2B5EF4-FFF2-40B4-BE49-F238E27FC236}">
                <a16:creationId xmlns:a16="http://schemas.microsoft.com/office/drawing/2014/main" id="{89154DF5-0789-4CB3-8649-5E72F57771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3176" y="1062919"/>
            <a:ext cx="5551870" cy="839458"/>
          </a:xfrm>
          <a:prstGeom prst="rect">
            <a:avLst/>
          </a:prstGeom>
        </p:spPr>
      </p:pic>
    </p:spTree>
    <p:extLst>
      <p:ext uri="{BB962C8B-B14F-4D97-AF65-F5344CB8AC3E}">
        <p14:creationId xmlns:p14="http://schemas.microsoft.com/office/powerpoint/2010/main" val="186322481"/>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14</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en-US" altLang="zh-CN" sz="2400" b="1" dirty="0">
                <a:solidFill>
                  <a:srgbClr val="0070C0"/>
                </a:solidFill>
                <a:latin typeface="微软雅黑" panose="020B0503020204020204" pitchFamily="34" charset="-122"/>
                <a:ea typeface="微软雅黑" panose="020B0503020204020204" pitchFamily="34" charset="-122"/>
              </a:rPr>
              <a:t>FK</a:t>
            </a:r>
            <a:r>
              <a:rPr lang="zh-CN" altLang="en-US" sz="2400" b="1" dirty="0">
                <a:solidFill>
                  <a:srgbClr val="0070C0"/>
                </a:solidFill>
                <a:latin typeface="微软雅黑" panose="020B0503020204020204" pitchFamily="34" charset="-122"/>
                <a:ea typeface="微软雅黑" panose="020B0503020204020204" pitchFamily="34" charset="-122"/>
              </a:rPr>
              <a:t>模型</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D33E298E-5995-08E4-1D72-0A81FE5FA2FF}"/>
              </a:ext>
            </a:extLst>
          </p:cNvPr>
          <p:cNvSpPr txBox="1"/>
          <p:nvPr/>
        </p:nvSpPr>
        <p:spPr>
          <a:xfrm>
            <a:off x="0" y="949340"/>
            <a:ext cx="6331974" cy="2246769"/>
          </a:xfrm>
          <a:prstGeom prst="rect">
            <a:avLst/>
          </a:prstGeom>
          <a:noFill/>
        </p:spPr>
        <p:txBody>
          <a:bodyPr wrap="square">
            <a:spAutoFit/>
          </a:bodyPr>
          <a:lstStyle/>
          <a:p>
            <a:r>
              <a:rPr lang="zh-CN" altLang="en-US" sz="2800" dirty="0">
                <a:solidFill>
                  <a:srgbClr val="003FB2"/>
                </a:solidFill>
                <a:latin typeface="等线" panose="02010600030101010101" pitchFamily="2" charset="-122"/>
                <a:ea typeface="等线" panose="02010600030101010101" pitchFamily="2" charset="-122"/>
              </a:rPr>
              <a:t>因为扭结</a:t>
            </a:r>
            <a:r>
              <a:rPr lang="en-US" altLang="zh-CN" sz="2800" dirty="0">
                <a:solidFill>
                  <a:srgbClr val="003FB2"/>
                </a:solidFill>
                <a:latin typeface="等线" panose="02010600030101010101" pitchFamily="2" charset="-122"/>
                <a:ea typeface="等线" panose="02010600030101010101" pitchFamily="2" charset="-122"/>
              </a:rPr>
              <a:t>(</a:t>
            </a:r>
            <a:r>
              <a:rPr lang="zh-CN" altLang="en-US" sz="2800" dirty="0">
                <a:solidFill>
                  <a:srgbClr val="003FB2"/>
                </a:solidFill>
                <a:latin typeface="等线" panose="02010600030101010101" pitchFamily="2" charset="-122"/>
                <a:ea typeface="等线" panose="02010600030101010101" pitchFamily="2" charset="-122"/>
              </a:rPr>
              <a:t>反扭结</a:t>
            </a:r>
            <a:r>
              <a:rPr lang="en-US" altLang="zh-CN" sz="2800" dirty="0">
                <a:solidFill>
                  <a:srgbClr val="003FB2"/>
                </a:solidFill>
                <a:latin typeface="等线" panose="02010600030101010101" pitchFamily="2" charset="-122"/>
                <a:ea typeface="等线" panose="02010600030101010101" pitchFamily="2" charset="-122"/>
              </a:rPr>
              <a:t>)</a:t>
            </a:r>
            <a:r>
              <a:rPr lang="zh-CN" altLang="en-US" sz="2800" dirty="0">
                <a:solidFill>
                  <a:srgbClr val="003FB2"/>
                </a:solidFill>
                <a:latin typeface="等线" panose="02010600030101010101" pitchFamily="2" charset="-122"/>
                <a:ea typeface="等线" panose="02010600030101010101" pitchFamily="2" charset="-122"/>
              </a:rPr>
              <a:t>孤子对应于额外的原子</a:t>
            </a:r>
            <a:r>
              <a:rPr lang="en-US" altLang="zh-CN" sz="2800" dirty="0">
                <a:solidFill>
                  <a:srgbClr val="003FB2"/>
                </a:solidFill>
                <a:latin typeface="等线" panose="02010600030101010101" pitchFamily="2" charset="-122"/>
                <a:ea typeface="等线" panose="02010600030101010101" pitchFamily="2" charset="-122"/>
              </a:rPr>
              <a:t>(</a:t>
            </a:r>
            <a:r>
              <a:rPr lang="zh-CN" altLang="en-US" sz="2800" dirty="0">
                <a:solidFill>
                  <a:srgbClr val="003FB2"/>
                </a:solidFill>
                <a:latin typeface="等线" panose="02010600030101010101" pitchFamily="2" charset="-122"/>
                <a:ea typeface="等线" panose="02010600030101010101" pitchFamily="2" charset="-122"/>
              </a:rPr>
              <a:t>空位</a:t>
            </a:r>
            <a:r>
              <a:rPr lang="en-US" altLang="zh-CN" sz="2800" dirty="0">
                <a:solidFill>
                  <a:srgbClr val="003FB2"/>
                </a:solidFill>
                <a:latin typeface="等线" panose="02010600030101010101" pitchFamily="2" charset="-122"/>
                <a:ea typeface="等线" panose="02010600030101010101" pitchFamily="2" charset="-122"/>
              </a:rPr>
              <a:t>)</a:t>
            </a:r>
            <a:r>
              <a:rPr lang="zh-CN" altLang="en-US" sz="2800" dirty="0">
                <a:solidFill>
                  <a:srgbClr val="003FB2"/>
                </a:solidFill>
                <a:latin typeface="等线" panose="02010600030101010101" pitchFamily="2" charset="-122"/>
                <a:ea typeface="等线" panose="02010600030101010101" pitchFamily="2" charset="-122"/>
              </a:rPr>
              <a:t>，它们的运动提供了沿链的质量传递机制，因此负责迁移率，电导率和扩散率，扭结的浓度越高，系统的迁移率就越高。</a:t>
            </a:r>
            <a:endParaRPr lang="en-US" altLang="zh-CN" sz="2800" dirty="0">
              <a:solidFill>
                <a:srgbClr val="003FB2"/>
              </a:solidFill>
              <a:latin typeface="等线" panose="02010600030101010101" pitchFamily="2" charset="-122"/>
              <a:ea typeface="等线" panose="02010600030101010101" pitchFamily="2" charset="-122"/>
            </a:endParaRPr>
          </a:p>
        </p:txBody>
      </p:sp>
      <p:pic>
        <p:nvPicPr>
          <p:cNvPr id="5" name="图片 4">
            <a:extLst>
              <a:ext uri="{FF2B5EF4-FFF2-40B4-BE49-F238E27FC236}">
                <a16:creationId xmlns:a16="http://schemas.microsoft.com/office/drawing/2014/main" id="{711461B7-0AC0-7DF4-634D-D5C579E98E1E}"/>
              </a:ext>
            </a:extLst>
          </p:cNvPr>
          <p:cNvPicPr>
            <a:picLocks noChangeAspect="1"/>
          </p:cNvPicPr>
          <p:nvPr/>
        </p:nvPicPr>
        <p:blipFill>
          <a:blip r:embed="rId3"/>
          <a:stretch>
            <a:fillRect/>
          </a:stretch>
        </p:blipFill>
        <p:spPr>
          <a:xfrm>
            <a:off x="6096000" y="949340"/>
            <a:ext cx="5392278" cy="4344812"/>
          </a:xfrm>
          <a:prstGeom prst="rect">
            <a:avLst/>
          </a:prstGeom>
        </p:spPr>
      </p:pic>
      <p:sp>
        <p:nvSpPr>
          <p:cNvPr id="9" name="文本框 8">
            <a:extLst>
              <a:ext uri="{FF2B5EF4-FFF2-40B4-BE49-F238E27FC236}">
                <a16:creationId xmlns:a16="http://schemas.microsoft.com/office/drawing/2014/main" id="{BDCF0D03-BECC-BF71-61E7-5D2270390C16}"/>
              </a:ext>
            </a:extLst>
          </p:cNvPr>
          <p:cNvSpPr txBox="1"/>
          <p:nvPr/>
        </p:nvSpPr>
        <p:spPr>
          <a:xfrm>
            <a:off x="476865" y="3318570"/>
            <a:ext cx="6159908" cy="3539430"/>
          </a:xfrm>
          <a:prstGeom prst="rect">
            <a:avLst/>
          </a:prstGeom>
          <a:noFill/>
        </p:spPr>
        <p:txBody>
          <a:bodyPr wrap="square">
            <a:spAutoFit/>
          </a:bodyPr>
          <a:lstStyle/>
          <a:p>
            <a:r>
              <a:rPr lang="en-US" altLang="zh-CN" sz="2800" dirty="0">
                <a:latin typeface="等线" panose="02010600030101010101" pitchFamily="2" charset="-122"/>
                <a:ea typeface="等线" panose="02010600030101010101" pitchFamily="2" charset="-122"/>
              </a:rPr>
              <a:t>FK</a:t>
            </a:r>
            <a:r>
              <a:rPr lang="zh-CN" altLang="en-US" sz="2800" dirty="0">
                <a:latin typeface="等线" panose="02010600030101010101" pitchFamily="2" charset="-122"/>
                <a:ea typeface="等线" panose="02010600030101010101" pitchFamily="2" charset="-122"/>
              </a:rPr>
              <a:t>链原子轨迹随时间的变化：</a:t>
            </a:r>
            <a:endParaRPr lang="en-US" altLang="zh-CN" sz="2800" dirty="0">
              <a:latin typeface="等线" panose="02010600030101010101" pitchFamily="2" charset="-122"/>
              <a:ea typeface="等线" panose="02010600030101010101" pitchFamily="2" charset="-122"/>
            </a:endParaRPr>
          </a:p>
          <a:p>
            <a:r>
              <a:rPr lang="zh-CN" altLang="en-US" sz="2800" dirty="0">
                <a:latin typeface="等线" panose="02010600030101010101" pitchFamily="2" charset="-122"/>
                <a:ea typeface="等线" panose="02010600030101010101" pitchFamily="2" charset="-122"/>
              </a:rPr>
              <a:t>运动开始的标志是产生一个扭结</a:t>
            </a:r>
            <a:r>
              <a:rPr lang="en-US" altLang="zh-CN" sz="2800" dirty="0">
                <a:latin typeface="等线" panose="02010600030101010101" pitchFamily="2" charset="-122"/>
                <a:ea typeface="等线" panose="02010600030101010101" pitchFamily="2" charset="-122"/>
              </a:rPr>
              <a:t>-</a:t>
            </a:r>
            <a:r>
              <a:rPr lang="zh-CN" altLang="en-US" sz="2800" dirty="0">
                <a:latin typeface="等线" panose="02010600030101010101" pitchFamily="2" charset="-122"/>
                <a:ea typeface="等线" panose="02010600030101010101" pitchFamily="2" charset="-122"/>
              </a:rPr>
              <a:t>反扭结对，扭结和反扭结朝相反的方向运动，准弹性地碰撞</a:t>
            </a:r>
            <a:r>
              <a:rPr lang="en-US" altLang="zh-CN" sz="2800" dirty="0">
                <a:latin typeface="等线" panose="02010600030101010101" pitchFamily="2" charset="-122"/>
                <a:ea typeface="等线" panose="02010600030101010101" pitchFamily="2" charset="-122"/>
              </a:rPr>
              <a:t>(</a:t>
            </a:r>
            <a:r>
              <a:rPr lang="zh-CN" altLang="en-US" sz="2800" dirty="0">
                <a:latin typeface="等线" panose="02010600030101010101" pitchFamily="2" charset="-122"/>
                <a:ea typeface="等线" panose="02010600030101010101" pitchFamily="2" charset="-122"/>
              </a:rPr>
              <a:t>因为周期边界条件</a:t>
            </a:r>
            <a:r>
              <a:rPr lang="en-US" altLang="zh-CN" sz="2800" dirty="0">
                <a:latin typeface="等线" panose="02010600030101010101" pitchFamily="2" charset="-122"/>
                <a:ea typeface="等线" panose="02010600030101010101" pitchFamily="2" charset="-122"/>
              </a:rPr>
              <a:t>)</a:t>
            </a:r>
            <a:r>
              <a:rPr lang="zh-CN" altLang="en-US" sz="2800" dirty="0">
                <a:latin typeface="等线" panose="02010600030101010101" pitchFamily="2" charset="-122"/>
                <a:ea typeface="等线" panose="02010600030101010101" pitchFamily="2" charset="-122"/>
              </a:rPr>
              <a:t>，很快在主扭结的尾部产生第二个扭结</a:t>
            </a:r>
            <a:r>
              <a:rPr lang="en-US" altLang="zh-CN" sz="2800" dirty="0">
                <a:latin typeface="等线" panose="02010600030101010101" pitchFamily="2" charset="-122"/>
                <a:ea typeface="等线" panose="02010600030101010101" pitchFamily="2" charset="-122"/>
              </a:rPr>
              <a:t>-</a:t>
            </a:r>
            <a:r>
              <a:rPr lang="zh-CN" altLang="en-US" sz="2800" dirty="0">
                <a:latin typeface="等线" panose="02010600030101010101" pitchFamily="2" charset="-122"/>
                <a:ea typeface="等线" panose="02010600030101010101" pitchFamily="2" charset="-122"/>
              </a:rPr>
              <a:t>反扭结对。这一过程随着扭结</a:t>
            </a:r>
            <a:r>
              <a:rPr lang="en-US" altLang="zh-CN" sz="2800" dirty="0">
                <a:latin typeface="等线" panose="02010600030101010101" pitchFamily="2" charset="-122"/>
                <a:ea typeface="等线" panose="02010600030101010101" pitchFamily="2" charset="-122"/>
              </a:rPr>
              <a:t>-</a:t>
            </a:r>
            <a:r>
              <a:rPr lang="zh-CN" altLang="en-US" sz="2800" dirty="0">
                <a:latin typeface="等线" panose="02010600030101010101" pitchFamily="2" charset="-122"/>
                <a:ea typeface="等线" panose="02010600030101010101" pitchFamily="2" charset="-122"/>
              </a:rPr>
              <a:t>反扭结浓度的指数</a:t>
            </a:r>
            <a:r>
              <a:rPr lang="en-US" altLang="zh-CN" sz="2800" dirty="0">
                <a:latin typeface="等线" panose="02010600030101010101" pitchFamily="2" charset="-122"/>
                <a:ea typeface="等线" panose="02010600030101010101" pitchFamily="2" charset="-122"/>
              </a:rPr>
              <a:t>(</a:t>
            </a:r>
            <a:r>
              <a:rPr lang="zh-CN" altLang="en-US" sz="2800" dirty="0">
                <a:latin typeface="等线" panose="02010600030101010101" pitchFamily="2" charset="-122"/>
                <a:ea typeface="等线" panose="02010600030101010101" pitchFamily="2" charset="-122"/>
              </a:rPr>
              <a:t>雪崩式</a:t>
            </a:r>
            <a:r>
              <a:rPr lang="en-US" altLang="zh-CN" sz="2800" dirty="0">
                <a:latin typeface="等线" panose="02010600030101010101" pitchFamily="2" charset="-122"/>
                <a:ea typeface="等线" panose="02010600030101010101" pitchFamily="2" charset="-122"/>
              </a:rPr>
              <a:t>)</a:t>
            </a:r>
            <a:r>
              <a:rPr lang="zh-CN" altLang="en-US" sz="2800" dirty="0">
                <a:latin typeface="等线" panose="02010600030101010101" pitchFamily="2" charset="-122"/>
                <a:ea typeface="等线" panose="02010600030101010101" pitchFamily="2" charset="-122"/>
              </a:rPr>
              <a:t>增长而重复，导致完全滑动状态</a:t>
            </a:r>
          </a:p>
        </p:txBody>
      </p:sp>
    </p:spTree>
    <p:extLst>
      <p:ext uri="{BB962C8B-B14F-4D97-AF65-F5344CB8AC3E}">
        <p14:creationId xmlns:p14="http://schemas.microsoft.com/office/powerpoint/2010/main" val="945607338"/>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15</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en-US" altLang="zh-CN" sz="2400" b="1" dirty="0">
                <a:solidFill>
                  <a:srgbClr val="0070C0"/>
                </a:solidFill>
                <a:latin typeface="微软雅黑" panose="020B0503020204020204" pitchFamily="34" charset="-122"/>
                <a:ea typeface="微软雅黑" panose="020B0503020204020204" pitchFamily="34" charset="-122"/>
              </a:rPr>
              <a:t>FK</a:t>
            </a:r>
            <a:r>
              <a:rPr lang="zh-CN" altLang="en-US" sz="2400" b="1" dirty="0">
                <a:solidFill>
                  <a:srgbClr val="0070C0"/>
                </a:solidFill>
                <a:latin typeface="微软雅黑" panose="020B0503020204020204" pitchFamily="34" charset="-122"/>
                <a:ea typeface="微软雅黑" panose="020B0503020204020204" pitchFamily="34" charset="-122"/>
              </a:rPr>
              <a:t>模型</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D33E298E-5995-08E4-1D72-0A81FE5FA2FF}"/>
              </a:ext>
            </a:extLst>
          </p:cNvPr>
          <p:cNvSpPr txBox="1"/>
          <p:nvPr/>
        </p:nvSpPr>
        <p:spPr>
          <a:xfrm>
            <a:off x="462116" y="949340"/>
            <a:ext cx="11267768" cy="1384995"/>
          </a:xfrm>
          <a:prstGeom prst="rect">
            <a:avLst/>
          </a:prstGeom>
          <a:noFill/>
        </p:spPr>
        <p:txBody>
          <a:bodyPr wrap="square">
            <a:spAutoFit/>
          </a:bodyPr>
          <a:lstStyle/>
          <a:p>
            <a:r>
              <a:rPr lang="zh-CN" altLang="en-US" sz="2800" dirty="0">
                <a:solidFill>
                  <a:srgbClr val="003FB2"/>
                </a:solidFill>
                <a:latin typeface="等线" panose="02010600030101010101" pitchFamily="2" charset="-122"/>
                <a:ea typeface="等线" panose="02010600030101010101" pitchFamily="2" charset="-122"/>
              </a:rPr>
              <a:t>在两个固体之间的有限薄膜的情况下，可以认为滑动的开始是由接触边界的局部压缩</a:t>
            </a:r>
            <a:r>
              <a:rPr lang="en-US" altLang="zh-CN" sz="2800" dirty="0">
                <a:solidFill>
                  <a:srgbClr val="003FB2"/>
                </a:solidFill>
                <a:latin typeface="等线" panose="02010600030101010101" pitchFamily="2" charset="-122"/>
                <a:ea typeface="等线" panose="02010600030101010101" pitchFamily="2" charset="-122"/>
              </a:rPr>
              <a:t>(</a:t>
            </a:r>
            <a:r>
              <a:rPr lang="zh-CN" altLang="en-US" sz="2800" dirty="0">
                <a:solidFill>
                  <a:srgbClr val="003FB2"/>
                </a:solidFill>
                <a:latin typeface="等线" panose="02010600030101010101" pitchFamily="2" charset="-122"/>
                <a:ea typeface="等线" panose="02010600030101010101" pitchFamily="2" charset="-122"/>
              </a:rPr>
              <a:t>扭结，错配位错</a:t>
            </a:r>
            <a:r>
              <a:rPr lang="en-US" altLang="zh-CN" sz="2800" dirty="0">
                <a:solidFill>
                  <a:srgbClr val="003FB2"/>
                </a:solidFill>
                <a:latin typeface="等线" panose="02010600030101010101" pitchFamily="2" charset="-122"/>
                <a:ea typeface="等线" panose="02010600030101010101" pitchFamily="2" charset="-122"/>
              </a:rPr>
              <a:t>)</a:t>
            </a:r>
            <a:r>
              <a:rPr lang="zh-CN" altLang="en-US" sz="2800" dirty="0">
                <a:solidFill>
                  <a:srgbClr val="003FB2"/>
                </a:solidFill>
                <a:latin typeface="等线" panose="02010600030101010101" pitchFamily="2" charset="-122"/>
                <a:ea typeface="等线" panose="02010600030101010101" pitchFamily="2" charset="-122"/>
              </a:rPr>
              <a:t>的产生引起的，而扭结运动是滑动的基本机制。</a:t>
            </a:r>
          </a:p>
        </p:txBody>
      </p:sp>
      <p:sp>
        <p:nvSpPr>
          <p:cNvPr id="9" name="文本框 8">
            <a:extLst>
              <a:ext uri="{FF2B5EF4-FFF2-40B4-BE49-F238E27FC236}">
                <a16:creationId xmlns:a16="http://schemas.microsoft.com/office/drawing/2014/main" id="{BDCF0D03-BECC-BF71-61E7-5D2270390C16}"/>
              </a:ext>
            </a:extLst>
          </p:cNvPr>
          <p:cNvSpPr txBox="1"/>
          <p:nvPr/>
        </p:nvSpPr>
        <p:spPr>
          <a:xfrm>
            <a:off x="722672" y="5400954"/>
            <a:ext cx="10446774" cy="954107"/>
          </a:xfrm>
          <a:prstGeom prst="rect">
            <a:avLst/>
          </a:prstGeom>
          <a:noFill/>
        </p:spPr>
        <p:txBody>
          <a:bodyPr wrap="square">
            <a:spAutoFit/>
          </a:bodyPr>
          <a:lstStyle/>
          <a:p>
            <a:r>
              <a:rPr lang="zh-CN" altLang="en-US" sz="2800" dirty="0">
                <a:latin typeface="等线" panose="02010600030101010101" pitchFamily="2" charset="-122"/>
                <a:ea typeface="等线" panose="02010600030101010101" pitchFamily="2" charset="-122"/>
              </a:rPr>
              <a:t>在动态驱动的</a:t>
            </a:r>
            <a:r>
              <a:rPr lang="en-US" altLang="zh-CN" sz="2800" dirty="0">
                <a:latin typeface="等线" panose="02010600030101010101" pitchFamily="2" charset="-122"/>
                <a:ea typeface="等线" panose="02010600030101010101" pitchFamily="2" charset="-122"/>
              </a:rPr>
              <a:t>FK</a:t>
            </a:r>
            <a:r>
              <a:rPr lang="zh-CN" altLang="en-US" sz="2800" dirty="0">
                <a:latin typeface="等线" panose="02010600030101010101" pitchFamily="2" charset="-122"/>
                <a:ea typeface="等线" panose="02010600030101010101" pitchFamily="2" charset="-122"/>
              </a:rPr>
              <a:t>模型中，摩擦只描述了晶体接触滑动的开始，而它不能解释实际摩擦实验中表面的高度非弹性塑性或准塑性变形。</a:t>
            </a:r>
          </a:p>
        </p:txBody>
      </p:sp>
      <p:pic>
        <p:nvPicPr>
          <p:cNvPr id="14" name="图片 13">
            <a:extLst>
              <a:ext uri="{FF2B5EF4-FFF2-40B4-BE49-F238E27FC236}">
                <a16:creationId xmlns:a16="http://schemas.microsoft.com/office/drawing/2014/main" id="{658A71D9-74DB-6AA8-581D-5EB700056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678" y="2915062"/>
            <a:ext cx="4877223" cy="1905165"/>
          </a:xfrm>
          <a:prstGeom prst="rect">
            <a:avLst/>
          </a:prstGeom>
        </p:spPr>
      </p:pic>
      <p:pic>
        <p:nvPicPr>
          <p:cNvPr id="15" name="图片 14">
            <a:extLst>
              <a:ext uri="{FF2B5EF4-FFF2-40B4-BE49-F238E27FC236}">
                <a16:creationId xmlns:a16="http://schemas.microsoft.com/office/drawing/2014/main" id="{10FFCC60-6884-0B95-8D6A-CC86FD99A0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660" y="2797596"/>
            <a:ext cx="5551870" cy="839458"/>
          </a:xfrm>
          <a:prstGeom prst="rect">
            <a:avLst/>
          </a:prstGeom>
        </p:spPr>
      </p:pic>
    </p:spTree>
    <p:extLst>
      <p:ext uri="{BB962C8B-B14F-4D97-AF65-F5344CB8AC3E}">
        <p14:creationId xmlns:p14="http://schemas.microsoft.com/office/powerpoint/2010/main" val="4252713426"/>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16</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总结</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3CC322D4-E132-FD77-F27C-99C6E23603A4}"/>
              </a:ext>
            </a:extLst>
          </p:cNvPr>
          <p:cNvSpPr txBox="1"/>
          <p:nvPr/>
        </p:nvSpPr>
        <p:spPr>
          <a:xfrm>
            <a:off x="668593" y="1500718"/>
            <a:ext cx="10854814" cy="4832092"/>
          </a:xfrm>
          <a:prstGeom prst="rect">
            <a:avLst/>
          </a:prstGeom>
          <a:noFill/>
        </p:spPr>
        <p:txBody>
          <a:bodyPr wrap="square">
            <a:spAutoFit/>
          </a:bodyPr>
          <a:lstStyle/>
          <a:p>
            <a:pPr marL="457200" indent="-457200">
              <a:buFont typeface="Arial" panose="020B0604020202020204" pitchFamily="34" charset="0"/>
              <a:buChar char="•"/>
            </a:pPr>
            <a:r>
              <a:rPr lang="zh-CN" altLang="en-US" sz="2800" dirty="0">
                <a:solidFill>
                  <a:srgbClr val="003FB2"/>
                </a:solidFill>
                <a:latin typeface="等线" panose="02010600030101010101" pitchFamily="2" charset="-122"/>
                <a:ea typeface="等线" panose="02010600030101010101" pitchFamily="2" charset="-122"/>
              </a:rPr>
              <a:t>当摩擦系统从宏观尺寸过渡到微观甚至是纳米尺寸时，摩擦界面的表界面物理行为逐渐起主导作用。</a:t>
            </a:r>
            <a:endParaRPr lang="en-US" altLang="zh-CN" sz="2800" dirty="0">
              <a:solidFill>
                <a:srgbClr val="003FB2"/>
              </a:solidFill>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zh-CN" altLang="en-US" sz="2800" dirty="0">
                <a:solidFill>
                  <a:srgbClr val="003FB2"/>
                </a:solidFill>
                <a:latin typeface="等线" panose="02010600030101010101" pitchFamily="2" charset="-122"/>
                <a:ea typeface="等线" panose="02010600030101010101" pitchFamily="2" charset="-122"/>
              </a:rPr>
              <a:t>微观滑动摩擦已经通过不同类型的理论方法得到解决，“极简”模型提供了原子尺度物理和宏观现象学方法</a:t>
            </a:r>
            <a:r>
              <a:rPr lang="en-US" altLang="zh-CN" sz="2800" dirty="0">
                <a:solidFill>
                  <a:srgbClr val="003FB2"/>
                </a:solidFill>
                <a:latin typeface="等线" panose="02010600030101010101" pitchFamily="2" charset="-122"/>
                <a:ea typeface="等线" panose="02010600030101010101" pitchFamily="2" charset="-122"/>
              </a:rPr>
              <a:t>(</a:t>
            </a:r>
            <a:r>
              <a:rPr lang="zh-CN" altLang="en-US" sz="2800" dirty="0">
                <a:solidFill>
                  <a:srgbClr val="003FB2"/>
                </a:solidFill>
                <a:latin typeface="等线" panose="02010600030101010101" pitchFamily="2" charset="-122"/>
                <a:ea typeface="等线" panose="02010600030101010101" pitchFamily="2" charset="-122"/>
              </a:rPr>
              <a:t>如</a:t>
            </a:r>
            <a:r>
              <a:rPr lang="en-US" altLang="zh-CN" sz="2800" dirty="0">
                <a:solidFill>
                  <a:srgbClr val="003FB2"/>
                </a:solidFill>
                <a:latin typeface="等线" panose="02010600030101010101" pitchFamily="2" charset="-122"/>
                <a:ea typeface="等线" panose="02010600030101010101" pitchFamily="2" charset="-122"/>
              </a:rPr>
              <a:t>RS</a:t>
            </a:r>
            <a:r>
              <a:rPr lang="zh-CN" altLang="en-US" sz="2800" dirty="0">
                <a:solidFill>
                  <a:srgbClr val="003FB2"/>
                </a:solidFill>
                <a:latin typeface="等线" panose="02010600030101010101" pitchFamily="2" charset="-122"/>
                <a:ea typeface="等线" panose="02010600030101010101" pitchFamily="2" charset="-122"/>
              </a:rPr>
              <a:t>模型</a:t>
            </a:r>
            <a:r>
              <a:rPr lang="en-US" altLang="zh-CN" sz="2800" dirty="0">
                <a:solidFill>
                  <a:srgbClr val="003FB2"/>
                </a:solidFill>
                <a:latin typeface="等线" panose="02010600030101010101" pitchFamily="2" charset="-122"/>
                <a:ea typeface="等线" panose="02010600030101010101" pitchFamily="2" charset="-122"/>
              </a:rPr>
              <a:t>)</a:t>
            </a:r>
            <a:r>
              <a:rPr lang="zh-CN" altLang="en-US" sz="2800" dirty="0">
                <a:solidFill>
                  <a:srgbClr val="003FB2"/>
                </a:solidFill>
                <a:latin typeface="等线" panose="02010600030101010101" pitchFamily="2" charset="-122"/>
                <a:ea typeface="等线" panose="02010600030101010101" pitchFamily="2" charset="-122"/>
              </a:rPr>
              <a:t>之间的中间描述。</a:t>
            </a:r>
            <a:endParaRPr lang="en-US" altLang="zh-CN" sz="2800" dirty="0">
              <a:solidFill>
                <a:srgbClr val="003FB2"/>
              </a:solidFill>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en-US" altLang="zh-CN" sz="2800" dirty="0">
                <a:solidFill>
                  <a:srgbClr val="003FB2"/>
                </a:solidFill>
                <a:latin typeface="等线" panose="02010600030101010101" pitchFamily="2" charset="-122"/>
                <a:ea typeface="等线" panose="02010600030101010101" pitchFamily="2" charset="-122"/>
              </a:rPr>
              <a:t>(1)PT</a:t>
            </a:r>
            <a:r>
              <a:rPr lang="zh-CN" altLang="en-US" sz="2800" dirty="0">
                <a:solidFill>
                  <a:srgbClr val="003FB2"/>
                </a:solidFill>
                <a:latin typeface="等线" panose="02010600030101010101" pitchFamily="2" charset="-122"/>
                <a:ea typeface="等线" panose="02010600030101010101" pitchFamily="2" charset="-122"/>
              </a:rPr>
              <a:t>模型解决了摩擦力显微镜</a:t>
            </a:r>
            <a:r>
              <a:rPr lang="en-US" altLang="zh-CN" sz="2800" dirty="0">
                <a:solidFill>
                  <a:srgbClr val="003FB2"/>
                </a:solidFill>
                <a:latin typeface="等线" panose="02010600030101010101" pitchFamily="2" charset="-122"/>
                <a:ea typeface="等线" panose="02010600030101010101" pitchFamily="2" charset="-122"/>
              </a:rPr>
              <a:t>(FFM)</a:t>
            </a:r>
            <a:r>
              <a:rPr lang="zh-CN" altLang="en-US" sz="2800" dirty="0">
                <a:solidFill>
                  <a:srgbClr val="003FB2"/>
                </a:solidFill>
                <a:latin typeface="等线" panose="02010600030101010101" pitchFamily="2" charset="-122"/>
                <a:ea typeface="等线" panose="02010600030101010101" pitchFamily="2" charset="-122"/>
              </a:rPr>
              <a:t>问题，在更先进的模型和</a:t>
            </a:r>
            <a:r>
              <a:rPr lang="en-US" altLang="zh-CN" sz="2800" dirty="0">
                <a:solidFill>
                  <a:srgbClr val="003FB2"/>
                </a:solidFill>
                <a:latin typeface="等线" panose="02010600030101010101" pitchFamily="2" charset="-122"/>
                <a:ea typeface="等线" panose="02010600030101010101" pitchFamily="2" charset="-122"/>
              </a:rPr>
              <a:t>MD</a:t>
            </a:r>
            <a:r>
              <a:rPr lang="zh-CN" altLang="en-US" sz="2800" dirty="0">
                <a:solidFill>
                  <a:srgbClr val="003FB2"/>
                </a:solidFill>
                <a:latin typeface="等线" panose="02010600030101010101" pitchFamily="2" charset="-122"/>
                <a:ea typeface="等线" panose="02010600030101010101" pitchFamily="2" charset="-122"/>
              </a:rPr>
              <a:t>模拟中都能保留其有效性，但不能再现动摩擦的温度和速度依赖特征</a:t>
            </a:r>
            <a:endParaRPr lang="en-US" altLang="zh-CN" sz="2800" dirty="0">
              <a:solidFill>
                <a:srgbClr val="003FB2"/>
              </a:solidFill>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en-US" altLang="zh-CN" sz="2800" dirty="0">
                <a:solidFill>
                  <a:srgbClr val="003FB2"/>
                </a:solidFill>
                <a:latin typeface="等线" panose="02010600030101010101" pitchFamily="2" charset="-122"/>
                <a:ea typeface="等线" panose="02010600030101010101" pitchFamily="2" charset="-122"/>
              </a:rPr>
              <a:t>(2)</a:t>
            </a:r>
            <a:r>
              <a:rPr lang="en-US" altLang="zh-CN" sz="2800" dirty="0">
                <a:solidFill>
                  <a:srgbClr val="003FB2"/>
                </a:solidFill>
                <a:latin typeface="等线" panose="02010600030101010101" pitchFamily="2" charset="-122"/>
              </a:rPr>
              <a:t> FK</a:t>
            </a:r>
            <a:r>
              <a:rPr lang="zh-CN" altLang="en-US" sz="2800" dirty="0">
                <a:solidFill>
                  <a:srgbClr val="003FB2"/>
                </a:solidFill>
                <a:latin typeface="等线" panose="02010600030101010101" pitchFamily="2" charset="-122"/>
              </a:rPr>
              <a:t>模型</a:t>
            </a:r>
            <a:r>
              <a:rPr lang="zh-CN" altLang="en-US" sz="2800" dirty="0">
                <a:solidFill>
                  <a:srgbClr val="003FB2"/>
                </a:solidFill>
                <a:latin typeface="等线" panose="02010600030101010101" pitchFamily="2" charset="-122"/>
                <a:ea typeface="等线" panose="02010600030101010101" pitchFamily="2" charset="-122"/>
              </a:rPr>
              <a:t>描述晶体界面滑动，在表面物理中通常用于揭示吸附单层的物理行为，特别是用于解决竞争不相称的周期性。</a:t>
            </a:r>
            <a:endParaRPr lang="en-US" altLang="zh-CN" sz="2800" dirty="0">
              <a:solidFill>
                <a:srgbClr val="003FB2"/>
              </a:solidFill>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zh-CN" altLang="en-US" sz="2800" dirty="0">
                <a:solidFill>
                  <a:srgbClr val="003FB2"/>
                </a:solidFill>
                <a:latin typeface="等线" panose="02010600030101010101" pitchFamily="2" charset="-122"/>
                <a:ea typeface="等线" panose="02010600030101010101" pitchFamily="2" charset="-122"/>
              </a:rPr>
              <a:t>纳米尺度摩擦仍有很大研究前景与应用空间</a:t>
            </a:r>
            <a:endParaRPr lang="en-US" altLang="zh-CN" sz="2800" dirty="0">
              <a:solidFill>
                <a:srgbClr val="003FB2"/>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776857208"/>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17</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目录</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7D24E918-8130-752B-5D12-D1BFE852AE0F}"/>
              </a:ext>
            </a:extLst>
          </p:cNvPr>
          <p:cNvSpPr txBox="1"/>
          <p:nvPr/>
        </p:nvSpPr>
        <p:spPr>
          <a:xfrm>
            <a:off x="688256" y="1443841"/>
            <a:ext cx="8150943" cy="4524315"/>
          </a:xfrm>
          <a:prstGeom prst="rect">
            <a:avLst/>
          </a:prstGeom>
          <a:noFill/>
        </p:spPr>
        <p:txBody>
          <a:bodyPr wrap="square">
            <a:spAutoFit/>
          </a:bodyPr>
          <a:lstStyle/>
          <a:p>
            <a:r>
              <a:rPr lang="en-US" altLang="zh-CN" sz="3600" dirty="0">
                <a:solidFill>
                  <a:srgbClr val="003FB2"/>
                </a:solidFill>
                <a:latin typeface="等线" panose="02010600030101010101" pitchFamily="2" charset="-122"/>
                <a:ea typeface="等线" panose="02010600030101010101" pitchFamily="2" charset="-122"/>
              </a:rPr>
              <a:t>1</a:t>
            </a:r>
            <a:r>
              <a:rPr lang="zh-CN" altLang="en-US" sz="3600" dirty="0">
                <a:solidFill>
                  <a:srgbClr val="003FB2"/>
                </a:solidFill>
                <a:latin typeface="等线" panose="02010600030101010101" pitchFamily="2" charset="-122"/>
                <a:ea typeface="等线" panose="02010600030101010101" pitchFamily="2" charset="-122"/>
              </a:rPr>
              <a:t>、宏观摩擦</a:t>
            </a:r>
            <a:endParaRPr lang="en-US" altLang="zh-CN" sz="3600" dirty="0">
              <a:solidFill>
                <a:srgbClr val="003FB2"/>
              </a:solidFill>
              <a:latin typeface="等线" panose="02010600030101010101" pitchFamily="2" charset="-122"/>
              <a:ea typeface="等线" panose="02010600030101010101" pitchFamily="2" charset="-122"/>
            </a:endParaRPr>
          </a:p>
          <a:p>
            <a:r>
              <a:rPr lang="en-US" altLang="zh-CN" sz="3600" dirty="0">
                <a:solidFill>
                  <a:srgbClr val="003FB2"/>
                </a:solidFill>
                <a:latin typeface="等线" panose="02010600030101010101" pitchFamily="2" charset="-122"/>
                <a:ea typeface="等线" panose="02010600030101010101" pitchFamily="2" charset="-122"/>
              </a:rPr>
              <a:t>2</a:t>
            </a:r>
            <a:r>
              <a:rPr lang="zh-CN" altLang="en-US" sz="3600" dirty="0">
                <a:solidFill>
                  <a:srgbClr val="003FB2"/>
                </a:solidFill>
                <a:latin typeface="等线" panose="02010600030101010101" pitchFamily="2" charset="-122"/>
                <a:ea typeface="等线" panose="02010600030101010101" pitchFamily="2" charset="-122"/>
              </a:rPr>
              <a:t>、微观摩擦</a:t>
            </a:r>
            <a:endParaRPr lang="en-US" altLang="zh-CN" sz="3600" dirty="0">
              <a:solidFill>
                <a:srgbClr val="003FB2"/>
              </a:solidFill>
              <a:latin typeface="等线" panose="02010600030101010101" pitchFamily="2" charset="-122"/>
              <a:ea typeface="等线" panose="02010600030101010101" pitchFamily="2" charset="-122"/>
            </a:endParaRPr>
          </a:p>
          <a:p>
            <a:r>
              <a:rPr lang="en-US" altLang="zh-CN" sz="3600" dirty="0">
                <a:solidFill>
                  <a:srgbClr val="003FB2"/>
                </a:solidFill>
                <a:latin typeface="等线" panose="02010600030101010101" pitchFamily="2" charset="-122"/>
                <a:ea typeface="等线" panose="02010600030101010101" pitchFamily="2" charset="-122"/>
              </a:rPr>
              <a:t>  2.1 PT</a:t>
            </a:r>
            <a:r>
              <a:rPr lang="zh-CN" altLang="en-US" sz="3600" dirty="0">
                <a:solidFill>
                  <a:srgbClr val="003FB2"/>
                </a:solidFill>
                <a:latin typeface="等线" panose="02010600030101010101" pitchFamily="2" charset="-122"/>
                <a:ea typeface="等线" panose="02010600030101010101" pitchFamily="2" charset="-122"/>
              </a:rPr>
              <a:t>模型</a:t>
            </a:r>
            <a:endParaRPr lang="en-US" altLang="zh-CN" sz="3600" dirty="0">
              <a:solidFill>
                <a:srgbClr val="003FB2"/>
              </a:solidFill>
              <a:latin typeface="等线" panose="02010600030101010101" pitchFamily="2" charset="-122"/>
              <a:ea typeface="等线" panose="02010600030101010101" pitchFamily="2" charset="-122"/>
            </a:endParaRPr>
          </a:p>
          <a:p>
            <a:r>
              <a:rPr lang="en-US" altLang="zh-CN" sz="3600" dirty="0">
                <a:solidFill>
                  <a:srgbClr val="003FB2"/>
                </a:solidFill>
                <a:latin typeface="等线" panose="02010600030101010101" pitchFamily="2" charset="-122"/>
                <a:ea typeface="等线" panose="02010600030101010101" pitchFamily="2" charset="-122"/>
              </a:rPr>
              <a:t>  2.2 FK</a:t>
            </a:r>
            <a:r>
              <a:rPr lang="zh-CN" altLang="en-US" sz="3600" dirty="0">
                <a:solidFill>
                  <a:srgbClr val="003FB2"/>
                </a:solidFill>
                <a:latin typeface="等线" panose="02010600030101010101" pitchFamily="2" charset="-122"/>
                <a:ea typeface="等线" panose="02010600030101010101" pitchFamily="2" charset="-122"/>
              </a:rPr>
              <a:t>模型</a:t>
            </a:r>
            <a:endParaRPr lang="en-US" altLang="zh-CN" sz="3600" dirty="0">
              <a:solidFill>
                <a:srgbClr val="003FB2"/>
              </a:solidFill>
              <a:latin typeface="等线" panose="02010600030101010101" pitchFamily="2" charset="-122"/>
              <a:ea typeface="等线" panose="02010600030101010101" pitchFamily="2" charset="-122"/>
            </a:endParaRPr>
          </a:p>
          <a:p>
            <a:r>
              <a:rPr lang="en-US" altLang="zh-CN" sz="3600" dirty="0">
                <a:solidFill>
                  <a:srgbClr val="FF0000"/>
                </a:solidFill>
                <a:latin typeface="等线" panose="02010600030101010101" pitchFamily="2" charset="-122"/>
                <a:ea typeface="等线" panose="02010600030101010101" pitchFamily="2" charset="-122"/>
              </a:rPr>
              <a:t>3</a:t>
            </a:r>
            <a:r>
              <a:rPr lang="zh-CN" altLang="en-US" sz="3600" dirty="0">
                <a:solidFill>
                  <a:srgbClr val="FF0000"/>
                </a:solidFill>
                <a:latin typeface="等线" panose="02010600030101010101" pitchFamily="2" charset="-122"/>
                <a:ea typeface="等线" panose="02010600030101010101" pitchFamily="2" charset="-122"/>
              </a:rPr>
              <a:t>、摩擦实例</a:t>
            </a:r>
            <a:endParaRPr lang="en-US" altLang="zh-CN" sz="3600" dirty="0">
              <a:solidFill>
                <a:srgbClr val="FF0000"/>
              </a:solidFill>
              <a:latin typeface="等线" panose="02010600030101010101" pitchFamily="2" charset="-122"/>
              <a:ea typeface="等线" panose="02010600030101010101" pitchFamily="2" charset="-122"/>
            </a:endParaRPr>
          </a:p>
          <a:p>
            <a:r>
              <a:rPr lang="en-US" altLang="zh-CN" sz="3600" dirty="0">
                <a:solidFill>
                  <a:srgbClr val="FF0000"/>
                </a:solidFill>
                <a:latin typeface="等线" panose="02010600030101010101" pitchFamily="2" charset="-122"/>
                <a:ea typeface="等线" panose="02010600030101010101" pitchFamily="2" charset="-122"/>
              </a:rPr>
              <a:t>  3.1 </a:t>
            </a:r>
            <a:r>
              <a:rPr lang="zh-CN" altLang="en-US" sz="3600" dirty="0">
                <a:solidFill>
                  <a:srgbClr val="FF0000"/>
                </a:solidFill>
                <a:latin typeface="等线" panose="02010600030101010101" pitchFamily="2" charset="-122"/>
                <a:ea typeface="等线" panose="02010600030101010101" pitchFamily="2" charset="-122"/>
              </a:rPr>
              <a:t>摩擦机制探究</a:t>
            </a:r>
          </a:p>
          <a:p>
            <a:r>
              <a:rPr lang="en-US" altLang="zh-CN" sz="3600" dirty="0">
                <a:solidFill>
                  <a:srgbClr val="FF0000"/>
                </a:solidFill>
                <a:latin typeface="等线" panose="02010600030101010101" pitchFamily="2" charset="-122"/>
                <a:ea typeface="等线" panose="02010600030101010101" pitchFamily="2" charset="-122"/>
              </a:rPr>
              <a:t>  3.2 </a:t>
            </a:r>
            <a:r>
              <a:rPr lang="zh-CN" altLang="en-US" sz="3600" dirty="0">
                <a:solidFill>
                  <a:srgbClr val="FF0000"/>
                </a:solidFill>
                <a:latin typeface="等线" panose="02010600030101010101" pitchFamily="2" charset="-122"/>
                <a:ea typeface="等线" panose="02010600030101010101" pitchFamily="2" charset="-122"/>
              </a:rPr>
              <a:t>超润滑</a:t>
            </a:r>
            <a:endParaRPr lang="en-US" altLang="zh-CN" sz="3600" dirty="0">
              <a:solidFill>
                <a:srgbClr val="FF0000"/>
              </a:solidFill>
              <a:latin typeface="等线" panose="02010600030101010101" pitchFamily="2" charset="-122"/>
              <a:ea typeface="等线" panose="02010600030101010101" pitchFamily="2" charset="-122"/>
            </a:endParaRPr>
          </a:p>
          <a:p>
            <a:r>
              <a:rPr lang="en-US" altLang="zh-CN" sz="3600" dirty="0">
                <a:solidFill>
                  <a:srgbClr val="003FB2"/>
                </a:solidFill>
                <a:latin typeface="等线" panose="02010600030101010101" pitchFamily="2" charset="-122"/>
                <a:ea typeface="等线" panose="02010600030101010101" pitchFamily="2" charset="-122"/>
              </a:rPr>
              <a:t>4</a:t>
            </a:r>
            <a:r>
              <a:rPr lang="zh-CN" altLang="en-US" sz="3600" dirty="0">
                <a:solidFill>
                  <a:srgbClr val="003FB2"/>
                </a:solidFill>
                <a:latin typeface="等线" panose="02010600030101010101" pitchFamily="2" charset="-122"/>
                <a:ea typeface="等线" panose="02010600030101010101" pitchFamily="2" charset="-122"/>
              </a:rPr>
              <a:t>、总结</a:t>
            </a:r>
          </a:p>
        </p:txBody>
      </p:sp>
    </p:spTree>
    <p:extLst>
      <p:ext uri="{BB962C8B-B14F-4D97-AF65-F5344CB8AC3E}">
        <p14:creationId xmlns:p14="http://schemas.microsoft.com/office/powerpoint/2010/main" val="2821043828"/>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8190844-8492-C57C-AB08-DAC0DE516D99}"/>
              </a:ext>
            </a:extLst>
          </p:cNvPr>
          <p:cNvPicPr>
            <a:picLocks noChangeAspect="1"/>
          </p:cNvPicPr>
          <p:nvPr/>
        </p:nvPicPr>
        <p:blipFill>
          <a:blip r:embed="rId3"/>
          <a:stretch>
            <a:fillRect/>
          </a:stretch>
        </p:blipFill>
        <p:spPr>
          <a:xfrm>
            <a:off x="1412037" y="0"/>
            <a:ext cx="9367925" cy="6858000"/>
          </a:xfrm>
          <a:prstGeom prst="rect">
            <a:avLst/>
          </a:prstGeom>
        </p:spPr>
      </p:pic>
      <p:pic>
        <p:nvPicPr>
          <p:cNvPr id="3" name="图片 2">
            <a:extLst>
              <a:ext uri="{FF2B5EF4-FFF2-40B4-BE49-F238E27FC236}">
                <a16:creationId xmlns:a16="http://schemas.microsoft.com/office/drawing/2014/main" id="{2006A658-F695-9EB3-F03D-D45A159F6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778" y="2309828"/>
            <a:ext cx="3817951" cy="350550"/>
          </a:xfrm>
          <a:prstGeom prst="rect">
            <a:avLst/>
          </a:prstGeom>
        </p:spPr>
      </p:pic>
    </p:spTree>
    <p:extLst>
      <p:ext uri="{BB962C8B-B14F-4D97-AF65-F5344CB8AC3E}">
        <p14:creationId xmlns:p14="http://schemas.microsoft.com/office/powerpoint/2010/main" val="3068794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19</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单粗糙面摩擦</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0FCA399-257B-7103-EE10-4B117734032D}"/>
                  </a:ext>
                </a:extLst>
              </p:cNvPr>
              <p:cNvSpPr txBox="1"/>
              <p:nvPr/>
            </p:nvSpPr>
            <p:spPr>
              <a:xfrm>
                <a:off x="841511" y="1539894"/>
                <a:ext cx="10165155" cy="4560094"/>
              </a:xfrm>
              <a:prstGeom prst="rect">
                <a:avLst/>
              </a:prstGeom>
              <a:noFill/>
            </p:spPr>
            <p:txBody>
              <a:bodyPr wrap="square" rtlCol="0">
                <a:spAutoFit/>
              </a:bodyPr>
              <a:lstStyle/>
              <a:p>
                <a:r>
                  <a:rPr lang="zh-CN" altLang="en-US" sz="2800" dirty="0">
                    <a:solidFill>
                      <a:srgbClr val="003FB2"/>
                    </a:solidFill>
                    <a:latin typeface="等线" panose="02010600030101010101" pitchFamily="2" charset="-122"/>
                    <a:ea typeface="等线" panose="02010600030101010101" pitchFamily="2" charset="-122"/>
                  </a:rPr>
                  <a:t>为了避免表面粗糙带来的影响，即</a:t>
                </a:r>
                <a14:m>
                  <m:oMath xmlns:m="http://schemas.openxmlformats.org/officeDocument/2006/math">
                    <m:sSub>
                      <m:sSubPr>
                        <m:ctrlPr>
                          <a:rPr lang="zh-CN" altLang="en-US" sz="2800" i="1">
                            <a:solidFill>
                              <a:srgbClr val="003FB2"/>
                            </a:solidFill>
                            <a:latin typeface="Cambria Math" panose="02040503050406030204" pitchFamily="18" charset="0"/>
                          </a:rPr>
                        </m:ctrlPr>
                      </m:sSubPr>
                      <m:e>
                        <m:r>
                          <a:rPr lang="zh-CN" altLang="en-US" sz="2800" i="1">
                            <a:solidFill>
                              <a:srgbClr val="003FB2"/>
                            </a:solidFill>
                            <a:latin typeface="Cambria Math" panose="02040503050406030204" pitchFamily="18" charset="0"/>
                          </a:rPr>
                          <m:t>𝐴</m:t>
                        </m:r>
                      </m:e>
                      <m:sub>
                        <m:r>
                          <m:rPr>
                            <m:sty m:val="p"/>
                          </m:rPr>
                          <a:rPr lang="en-US" altLang="zh-CN" sz="2800" i="1" smtClean="0">
                            <a:solidFill>
                              <a:srgbClr val="003FB2"/>
                            </a:solidFill>
                            <a:latin typeface="Cambria Math" panose="02040503050406030204" pitchFamily="18" charset="0"/>
                          </a:rPr>
                          <m:t>m</m:t>
                        </m:r>
                        <m:r>
                          <a:rPr lang="en-US" altLang="zh-CN" sz="2800" i="1">
                            <a:solidFill>
                              <a:srgbClr val="003FB2"/>
                            </a:solidFill>
                            <a:latin typeface="Cambria Math" panose="02040503050406030204" pitchFamily="18" charset="0"/>
                          </a:rPr>
                          <m:t>𝑎</m:t>
                        </m:r>
                        <m:r>
                          <a:rPr lang="en-US" altLang="zh-CN" sz="2800" b="0" i="1" smtClean="0">
                            <a:solidFill>
                              <a:srgbClr val="003FB2"/>
                            </a:solidFill>
                            <a:latin typeface="Cambria Math" panose="02040503050406030204" pitchFamily="18" charset="0"/>
                          </a:rPr>
                          <m:t>𝑐𝑟𝑜</m:t>
                        </m:r>
                      </m:sub>
                    </m:sSub>
                    <m:r>
                      <a:rPr lang="en-US" altLang="zh-CN" sz="2800" i="1" smtClean="0">
                        <a:solidFill>
                          <a:srgbClr val="003FB2"/>
                        </a:solidFill>
                        <a:latin typeface="Cambria Math" panose="02040503050406030204" pitchFamily="18" charset="0"/>
                        <a:ea typeface="Cambria Math" panose="02040503050406030204" pitchFamily="18" charset="0"/>
                      </a:rPr>
                      <m:t>≠</m:t>
                    </m:r>
                    <m:r>
                      <a:rPr lang="zh-CN" altLang="en-US" sz="2800" i="1" smtClean="0">
                        <a:solidFill>
                          <a:srgbClr val="003FB2"/>
                        </a:solidFill>
                        <a:latin typeface="Cambria Math" panose="02040503050406030204" pitchFamily="18" charset="0"/>
                      </a:rPr>
                      <m:t>𝛴</m:t>
                    </m:r>
                    <m:sSub>
                      <m:sSubPr>
                        <m:ctrlPr>
                          <a:rPr lang="zh-CN" altLang="en-US" sz="2800" i="1" smtClean="0">
                            <a:solidFill>
                              <a:srgbClr val="003FB2"/>
                            </a:solidFill>
                            <a:latin typeface="Cambria Math" panose="02040503050406030204" pitchFamily="18" charset="0"/>
                          </a:rPr>
                        </m:ctrlPr>
                      </m:sSubPr>
                      <m:e>
                        <m:r>
                          <a:rPr lang="zh-CN" altLang="en-US" sz="2800" i="1" smtClean="0">
                            <a:solidFill>
                              <a:srgbClr val="003FB2"/>
                            </a:solidFill>
                            <a:latin typeface="Cambria Math" panose="02040503050406030204" pitchFamily="18" charset="0"/>
                          </a:rPr>
                          <m:t>𝐴</m:t>
                        </m:r>
                      </m:e>
                      <m:sub>
                        <m:r>
                          <a:rPr lang="en-US" altLang="zh-CN" sz="2800" b="0" i="1" smtClean="0">
                            <a:solidFill>
                              <a:srgbClr val="003FB2"/>
                            </a:solidFill>
                            <a:latin typeface="Cambria Math" panose="02040503050406030204" pitchFamily="18" charset="0"/>
                          </a:rPr>
                          <m:t>𝑎𝑠𝑝</m:t>
                        </m:r>
                      </m:sub>
                    </m:sSub>
                  </m:oMath>
                </a14:m>
                <a:r>
                  <a:rPr lang="en-US" altLang="zh-CN" sz="2800" dirty="0">
                    <a:solidFill>
                      <a:srgbClr val="003FB2"/>
                    </a:solidFill>
                    <a:latin typeface="等线" panose="02010600030101010101" pitchFamily="2" charset="-122"/>
                    <a:ea typeface="等线" panose="02010600030101010101" pitchFamily="2" charset="-122"/>
                  </a:rPr>
                  <a:t>, </a:t>
                </a:r>
                <a:r>
                  <a:rPr lang="zh-CN" altLang="en-US" sz="2800" dirty="0">
                    <a:solidFill>
                      <a:srgbClr val="003FB2"/>
                    </a:solidFill>
                    <a:latin typeface="等线" panose="02010600030101010101" pitchFamily="2" charset="-122"/>
                  </a:rPr>
                  <a:t>许多实验和模拟都集中在对单个粗糙面的研究上，这些小凸起的曲率半径从几十纳米到微米不等，并且被认为是完全光滑的。</a:t>
                </a:r>
                <a:endParaRPr lang="en-US" altLang="zh-CN" sz="2800" dirty="0">
                  <a:solidFill>
                    <a:srgbClr val="003FB2"/>
                  </a:solidFill>
                  <a:latin typeface="等线" panose="02010600030101010101" pitchFamily="2" charset="-122"/>
                </a:endParaRPr>
              </a:p>
              <a:p>
                <a:endParaRPr lang="en-US" altLang="zh-CN" sz="2800" dirty="0">
                  <a:solidFill>
                    <a:srgbClr val="003FB2"/>
                  </a:solidFill>
                  <a:latin typeface="等线" panose="02010600030101010101" pitchFamily="2" charset="-122"/>
                </a:endParaRPr>
              </a:p>
              <a:p>
                <a:r>
                  <a:rPr lang="zh-CN" altLang="en-US" sz="2800" dirty="0">
                    <a:solidFill>
                      <a:srgbClr val="003FB2"/>
                    </a:solidFill>
                    <a:latin typeface="等线" panose="02010600030101010101" pitchFamily="2" charset="-122"/>
                  </a:rPr>
                  <a:t>单一粗糙面测量可以用连续介质力学理论来描述粗糙体的变形 。赫兹</a:t>
                </a:r>
                <a:r>
                  <a:rPr lang="en-US" altLang="zh-CN" sz="2800" dirty="0">
                    <a:solidFill>
                      <a:srgbClr val="003FB2"/>
                    </a:solidFill>
                    <a:latin typeface="等线" panose="02010600030101010101" pitchFamily="2" charset="-122"/>
                  </a:rPr>
                  <a:t>(Hertz)</a:t>
                </a:r>
                <a:r>
                  <a:rPr lang="zh-CN" altLang="en-US" sz="2800" dirty="0">
                    <a:solidFill>
                      <a:srgbClr val="003FB2"/>
                    </a:solidFill>
                    <a:latin typeface="等线" panose="02010600030101010101" pitchFamily="2" charset="-122"/>
                  </a:rPr>
                  <a:t>首先建立了一个均匀的、各向同性的线弹性球体之间的非粘性接触模型，</a:t>
                </a:r>
                <a14:m>
                  <m:oMath xmlns:m="http://schemas.openxmlformats.org/officeDocument/2006/math">
                    <m:sSub>
                      <m:sSubPr>
                        <m:ctrlPr>
                          <a:rPr lang="zh-CN" altLang="en-US" sz="2800" i="1" smtClean="0">
                            <a:solidFill>
                              <a:srgbClr val="003FB2"/>
                            </a:solidFill>
                            <a:latin typeface="Cambria Math" panose="02040503050406030204" pitchFamily="18" charset="0"/>
                          </a:rPr>
                        </m:ctrlPr>
                      </m:sSubPr>
                      <m:e>
                        <m:r>
                          <a:rPr lang="zh-CN" altLang="en-US" sz="2800" i="1" smtClean="0">
                            <a:solidFill>
                              <a:srgbClr val="003FB2"/>
                            </a:solidFill>
                            <a:latin typeface="Cambria Math" panose="02040503050406030204" pitchFamily="18" charset="0"/>
                          </a:rPr>
                          <m:t>𝐴</m:t>
                        </m:r>
                      </m:e>
                      <m:sub>
                        <m:r>
                          <a:rPr lang="en-US" altLang="zh-CN" sz="2800" b="0" i="1" smtClean="0">
                            <a:solidFill>
                              <a:srgbClr val="003FB2"/>
                            </a:solidFill>
                            <a:latin typeface="Cambria Math" panose="02040503050406030204" pitchFamily="18" charset="0"/>
                          </a:rPr>
                          <m:t>𝑎𝑠𝑝</m:t>
                        </m:r>
                      </m:sub>
                    </m:sSub>
                    <m:r>
                      <a:rPr lang="en-US" altLang="zh-CN" sz="2800" b="0" i="1" smtClean="0">
                        <a:solidFill>
                          <a:srgbClr val="003FB2"/>
                        </a:solidFill>
                        <a:latin typeface="Cambria Math" panose="02040503050406030204" pitchFamily="18" charset="0"/>
                        <a:ea typeface="Cambria Math" panose="02040503050406030204" pitchFamily="18" charset="0"/>
                      </a:rPr>
                      <m:t>∝</m:t>
                    </m:r>
                    <m:sSup>
                      <m:sSupPr>
                        <m:ctrlPr>
                          <a:rPr lang="en-US" altLang="zh-CN" sz="2800" b="0" i="1" smtClean="0">
                            <a:solidFill>
                              <a:srgbClr val="003FB2"/>
                            </a:solidFill>
                            <a:latin typeface="Cambria Math" panose="02040503050406030204" pitchFamily="18" charset="0"/>
                            <a:ea typeface="Cambria Math" panose="02040503050406030204" pitchFamily="18" charset="0"/>
                          </a:rPr>
                        </m:ctrlPr>
                      </m:sSupPr>
                      <m:e>
                        <m:r>
                          <a:rPr lang="en-US" altLang="zh-CN" sz="2800" b="0" i="1" smtClean="0">
                            <a:solidFill>
                              <a:srgbClr val="003FB2"/>
                            </a:solidFill>
                            <a:latin typeface="Cambria Math" panose="02040503050406030204" pitchFamily="18" charset="0"/>
                            <a:ea typeface="Cambria Math" panose="02040503050406030204" pitchFamily="18" charset="0"/>
                          </a:rPr>
                          <m:t>𝐿</m:t>
                        </m:r>
                      </m:e>
                      <m:sup>
                        <m:r>
                          <a:rPr lang="en-US" altLang="zh-CN" sz="2800" b="0" i="1" smtClean="0">
                            <a:solidFill>
                              <a:srgbClr val="003FB2"/>
                            </a:solidFill>
                            <a:latin typeface="Cambria Math" panose="02040503050406030204" pitchFamily="18" charset="0"/>
                            <a:ea typeface="Cambria Math" panose="02040503050406030204" pitchFamily="18" charset="0"/>
                          </a:rPr>
                          <m:t>2/3</m:t>
                        </m:r>
                      </m:sup>
                    </m:sSup>
                  </m:oMath>
                </a14:m>
                <a:r>
                  <a:rPr lang="zh-CN" altLang="en-US" sz="2800" dirty="0">
                    <a:solidFill>
                      <a:srgbClr val="003FB2"/>
                    </a:solidFill>
                    <a:latin typeface="等线" panose="02010600030101010101" pitchFamily="2" charset="-122"/>
                    <a:ea typeface="等线" panose="02010600030101010101" pitchFamily="2" charset="-122"/>
                  </a:rPr>
                  <a:t>。</a:t>
                </a:r>
                <a:endParaRPr lang="en-US" altLang="zh-CN" sz="2800" dirty="0">
                  <a:solidFill>
                    <a:srgbClr val="003FB2"/>
                  </a:solidFill>
                  <a:latin typeface="等线" panose="02010600030101010101" pitchFamily="2" charset="-122"/>
                  <a:ea typeface="等线" panose="02010600030101010101" pitchFamily="2" charset="-122"/>
                </a:endParaRPr>
              </a:p>
              <a:p>
                <a:endParaRPr lang="en-US" altLang="zh-CN" sz="2800" dirty="0">
                  <a:solidFill>
                    <a:srgbClr val="003FB2"/>
                  </a:solidFill>
                  <a:latin typeface="等线" panose="02010600030101010101" pitchFamily="2" charset="-122"/>
                  <a:ea typeface="等线" panose="02010600030101010101" pitchFamily="2" charset="-122"/>
                </a:endParaRPr>
              </a:p>
              <a:p>
                <a:r>
                  <a:rPr lang="zh-CN" altLang="en-US" sz="2800" dirty="0">
                    <a:solidFill>
                      <a:srgbClr val="003FB2"/>
                    </a:solidFill>
                    <a:latin typeface="等线" panose="02010600030101010101" pitchFamily="2" charset="-122"/>
                    <a:ea typeface="等线" panose="02010600030101010101" pitchFamily="2" charset="-122"/>
                  </a:rPr>
                  <a:t>在考虑粘性接触的研究中，</a:t>
                </a:r>
                <a:r>
                  <a:rPr lang="zh-CN" altLang="en-US" sz="2800" dirty="0">
                    <a:solidFill>
                      <a:srgbClr val="003FB2"/>
                    </a:solidFill>
                  </a:rPr>
                  <a:t> </a:t>
                </a:r>
                <a14:m>
                  <m:oMath xmlns:m="http://schemas.openxmlformats.org/officeDocument/2006/math">
                    <m:sSub>
                      <m:sSubPr>
                        <m:ctrlPr>
                          <a:rPr lang="zh-CN" altLang="en-US" sz="2800" i="1" smtClean="0">
                            <a:solidFill>
                              <a:srgbClr val="003FB2"/>
                            </a:solidFill>
                            <a:latin typeface="Cambria Math" panose="02040503050406030204" pitchFamily="18" charset="0"/>
                          </a:rPr>
                        </m:ctrlPr>
                      </m:sSubPr>
                      <m:e>
                        <m:r>
                          <a:rPr lang="zh-CN" altLang="en-US" sz="2800" i="1" smtClean="0">
                            <a:solidFill>
                              <a:srgbClr val="003FB2"/>
                            </a:solidFill>
                            <a:latin typeface="Cambria Math" panose="02040503050406030204" pitchFamily="18" charset="0"/>
                          </a:rPr>
                          <m:t>𝐴</m:t>
                        </m:r>
                      </m:e>
                      <m:sub>
                        <m:r>
                          <a:rPr lang="en-US" altLang="zh-CN" sz="2800" b="0" i="1" smtClean="0">
                            <a:solidFill>
                              <a:srgbClr val="003FB2"/>
                            </a:solidFill>
                            <a:latin typeface="Cambria Math" panose="02040503050406030204" pitchFamily="18" charset="0"/>
                          </a:rPr>
                          <m:t>𝑎𝑠𝑝</m:t>
                        </m:r>
                      </m:sub>
                    </m:sSub>
                  </m:oMath>
                </a14:m>
                <a:r>
                  <a:rPr lang="zh-CN" altLang="en-US" sz="2800" dirty="0">
                    <a:solidFill>
                      <a:srgbClr val="003FB2"/>
                    </a:solidFill>
                    <a:latin typeface="等线" panose="02010600030101010101" pitchFamily="2" charset="-122"/>
                    <a:ea typeface="等线" panose="02010600030101010101" pitchFamily="2" charset="-122"/>
                  </a:rPr>
                  <a:t>依然与载荷呈亚线性关系，而</a:t>
                </a:r>
                <a14:m>
                  <m:oMath xmlns:m="http://schemas.openxmlformats.org/officeDocument/2006/math">
                    <m:sSub>
                      <m:sSubPr>
                        <m:ctrlPr>
                          <a:rPr lang="zh-CN" altLang="en-US" sz="2800" i="1">
                            <a:solidFill>
                              <a:srgbClr val="003FB2"/>
                            </a:solidFill>
                            <a:latin typeface="Cambria Math" panose="02040503050406030204" pitchFamily="18" charset="0"/>
                          </a:rPr>
                        </m:ctrlPr>
                      </m:sSubPr>
                      <m:e>
                        <m:r>
                          <a:rPr lang="zh-CN" altLang="en-US" sz="2800" i="1">
                            <a:solidFill>
                              <a:srgbClr val="003FB2"/>
                            </a:solidFill>
                            <a:latin typeface="Cambria Math" panose="02040503050406030204" pitchFamily="18" charset="0"/>
                          </a:rPr>
                          <m:t>𝐹</m:t>
                        </m:r>
                      </m:e>
                      <m:sub>
                        <m:r>
                          <m:rPr>
                            <m:sty m:val="p"/>
                          </m:rPr>
                          <a:rPr lang="en-US" altLang="zh-CN" sz="2800" i="1">
                            <a:solidFill>
                              <a:srgbClr val="003FB2"/>
                            </a:solidFill>
                            <a:latin typeface="Cambria Math" panose="02040503050406030204" pitchFamily="18" charset="0"/>
                          </a:rPr>
                          <m:t>f</m:t>
                        </m:r>
                      </m:sub>
                    </m:sSub>
                    <m:r>
                      <a:rPr lang="zh-CN" altLang="en-US" sz="2800" i="1">
                        <a:solidFill>
                          <a:srgbClr val="003FB2"/>
                        </a:solidFill>
                        <a:latin typeface="Cambria Math" panose="02040503050406030204" pitchFamily="18" charset="0"/>
                      </a:rPr>
                      <m:t>=</m:t>
                    </m:r>
                    <m:r>
                      <a:rPr lang="zh-CN" altLang="en-US" sz="2800" i="1">
                        <a:solidFill>
                          <a:srgbClr val="003FB2"/>
                        </a:solidFill>
                        <a:latin typeface="Cambria Math" panose="02040503050406030204" pitchFamily="18" charset="0"/>
                      </a:rPr>
                      <m:t>𝜏</m:t>
                    </m:r>
                    <m:sSub>
                      <m:sSubPr>
                        <m:ctrlPr>
                          <a:rPr lang="zh-CN" altLang="en-US" sz="2800" i="1">
                            <a:solidFill>
                              <a:srgbClr val="003FB2"/>
                            </a:solidFill>
                            <a:latin typeface="Cambria Math" panose="02040503050406030204" pitchFamily="18" charset="0"/>
                          </a:rPr>
                        </m:ctrlPr>
                      </m:sSubPr>
                      <m:e>
                        <m:r>
                          <a:rPr lang="zh-CN" altLang="en-US" sz="2800" i="1">
                            <a:solidFill>
                              <a:srgbClr val="003FB2"/>
                            </a:solidFill>
                            <a:latin typeface="Cambria Math" panose="02040503050406030204" pitchFamily="18" charset="0"/>
                          </a:rPr>
                          <m:t>𝐴</m:t>
                        </m:r>
                      </m:e>
                      <m:sub>
                        <m:r>
                          <a:rPr lang="en-US" altLang="zh-CN" sz="2800" i="1">
                            <a:solidFill>
                              <a:srgbClr val="003FB2"/>
                            </a:solidFill>
                            <a:latin typeface="Cambria Math" panose="02040503050406030204" pitchFamily="18" charset="0"/>
                          </a:rPr>
                          <m:t>𝑎𝑠𝑝</m:t>
                        </m:r>
                      </m:sub>
                    </m:sSub>
                  </m:oMath>
                </a14:m>
                <a:r>
                  <a:rPr lang="zh-CN" altLang="en-US" sz="2800" dirty="0">
                    <a:solidFill>
                      <a:srgbClr val="003FB2"/>
                    </a:solidFill>
                    <a:latin typeface="等线" panose="02010600030101010101" pitchFamily="2" charset="-122"/>
                    <a:ea typeface="等线" panose="02010600030101010101" pitchFamily="2" charset="-122"/>
                  </a:rPr>
                  <a:t>，所以摩擦力与载荷呈亚线性关系。</a:t>
                </a:r>
                <a:endParaRPr lang="en-US" altLang="zh-CN" sz="2800" dirty="0">
                  <a:solidFill>
                    <a:srgbClr val="003FB2"/>
                  </a:solidFill>
                  <a:latin typeface="等线" panose="02010600030101010101" pitchFamily="2" charset="-122"/>
                  <a:ea typeface="等线" panose="02010600030101010101" pitchFamily="2" charset="-122"/>
                </a:endParaRPr>
              </a:p>
            </p:txBody>
          </p:sp>
        </mc:Choice>
        <mc:Fallback xmlns="">
          <p:sp>
            <p:nvSpPr>
              <p:cNvPr id="12" name="文本框 11">
                <a:extLst>
                  <a:ext uri="{FF2B5EF4-FFF2-40B4-BE49-F238E27FC236}">
                    <a16:creationId xmlns:a16="http://schemas.microsoft.com/office/drawing/2014/main" id="{E0FCA399-257B-7103-EE10-4B117734032D}"/>
                  </a:ext>
                </a:extLst>
              </p:cNvPr>
              <p:cNvSpPr txBox="1">
                <a:spLocks noRot="1" noChangeAspect="1" noMove="1" noResize="1" noEditPoints="1" noAdjustHandles="1" noChangeArrowheads="1" noChangeShapeType="1" noTextEdit="1"/>
              </p:cNvSpPr>
              <p:nvPr/>
            </p:nvSpPr>
            <p:spPr>
              <a:xfrm>
                <a:off x="841511" y="1539894"/>
                <a:ext cx="10165155" cy="4560094"/>
              </a:xfrm>
              <a:prstGeom prst="rect">
                <a:avLst/>
              </a:prstGeom>
              <a:blipFill>
                <a:blip r:embed="rId3"/>
                <a:stretch>
                  <a:fillRect l="-1199" t="-1471" r="-1978" b="-213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57453507"/>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2</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引言</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0E898DAE-81AF-64E2-1F3D-E69E6C362712}"/>
              </a:ext>
            </a:extLst>
          </p:cNvPr>
          <p:cNvSpPr txBox="1"/>
          <p:nvPr/>
        </p:nvSpPr>
        <p:spPr>
          <a:xfrm>
            <a:off x="648930" y="1269490"/>
            <a:ext cx="10661158" cy="1384995"/>
          </a:xfrm>
          <a:prstGeom prst="rect">
            <a:avLst/>
          </a:prstGeom>
          <a:noFill/>
        </p:spPr>
        <p:txBody>
          <a:bodyPr wrap="square">
            <a:spAutoFit/>
          </a:bodyPr>
          <a:lstStyle/>
          <a:p>
            <a:r>
              <a:rPr lang="zh-CN" altLang="en-US" sz="2800" dirty="0">
                <a:solidFill>
                  <a:srgbClr val="003FB2"/>
                </a:solidFill>
                <a:latin typeface="等线" panose="02010600030101010101" pitchFamily="2" charset="-122"/>
                <a:ea typeface="等线" panose="02010600030101010101" pitchFamily="2" charset="-122"/>
              </a:rPr>
              <a:t>摩擦现象无处不在，摩擦过程中的能量耗散占世界一次性总能耗的三分之一到一半左右。随着实验条件和计算机水平的发展，科研工作者逐渐将目光聚焦于微观甚至是纳米尺度的摩擦研究。</a:t>
            </a:r>
            <a:endParaRPr lang="en-US" altLang="zh-CN" sz="2800" dirty="0">
              <a:solidFill>
                <a:srgbClr val="003FB2"/>
              </a:solidFill>
              <a:latin typeface="等线" panose="02010600030101010101" pitchFamily="2" charset="-122"/>
              <a:ea typeface="等线" panose="02010600030101010101" pitchFamily="2" charset="-122"/>
            </a:endParaRPr>
          </a:p>
        </p:txBody>
      </p:sp>
      <p:pic>
        <p:nvPicPr>
          <p:cNvPr id="2056" name="Picture 8" descr="为什么摩擦力、阻尼力不满足时间反演规律？ - 知乎">
            <a:extLst>
              <a:ext uri="{FF2B5EF4-FFF2-40B4-BE49-F238E27FC236}">
                <a16:creationId xmlns:a16="http://schemas.microsoft.com/office/drawing/2014/main" id="{8A675BA6-5D21-1FAD-BCB7-1DCAF0CEC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251" y="3524818"/>
            <a:ext cx="6858000" cy="203835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a:extLst>
              <a:ext uri="{FF2B5EF4-FFF2-40B4-BE49-F238E27FC236}">
                <a16:creationId xmlns:a16="http://schemas.microsoft.com/office/drawing/2014/main" id="{6CFF03A1-EA35-D14F-79B3-D73E1F1DA419}"/>
              </a:ext>
            </a:extLst>
          </p:cNvPr>
          <p:cNvSpPr/>
          <p:nvPr/>
        </p:nvSpPr>
        <p:spPr>
          <a:xfrm>
            <a:off x="9311148" y="5240594"/>
            <a:ext cx="1708356" cy="322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a:extLst>
              <a:ext uri="{FF2B5EF4-FFF2-40B4-BE49-F238E27FC236}">
                <a16:creationId xmlns:a16="http://schemas.microsoft.com/office/drawing/2014/main" id="{8D84F4B9-ABF6-BD4A-F1F4-BC9E66547E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09"/>
          <a:stretch/>
        </p:blipFill>
        <p:spPr bwMode="auto">
          <a:xfrm>
            <a:off x="216309" y="3524818"/>
            <a:ext cx="4238721"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75512"/>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20</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多接触面摩擦</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E0FCA399-257B-7103-EE10-4B117734032D}"/>
                  </a:ext>
                </a:extLst>
              </p:cNvPr>
              <p:cNvSpPr txBox="1"/>
              <p:nvPr/>
            </p:nvSpPr>
            <p:spPr>
              <a:xfrm>
                <a:off x="620099" y="1127187"/>
                <a:ext cx="5152052" cy="3793154"/>
              </a:xfrm>
              <a:prstGeom prst="rect">
                <a:avLst/>
              </a:prstGeom>
              <a:noFill/>
            </p:spPr>
            <p:txBody>
              <a:bodyPr wrap="square" rtlCol="0">
                <a:spAutoFit/>
              </a:bodyPr>
              <a:lstStyle/>
              <a:p>
                <a:r>
                  <a:rPr lang="zh-CN" altLang="en-US" sz="2800" dirty="0">
                    <a:solidFill>
                      <a:srgbClr val="003FB2"/>
                    </a:solidFill>
                    <a:latin typeface="等线" panose="02010600030101010101" pitchFamily="2" charset="-122"/>
                    <a:ea typeface="等线" panose="02010600030101010101" pitchFamily="2" charset="-122"/>
                  </a:rPr>
                  <a:t>在不考虑范德华力的影响时，应用赫兹的模型，</a:t>
                </a:r>
                <a:r>
                  <a:rPr lang="zh-CN" altLang="en-US" sz="2800" dirty="0">
                    <a:solidFill>
                      <a:srgbClr val="003FB2"/>
                    </a:solidFill>
                  </a:rPr>
                  <a:t> </a:t>
                </a:r>
                <a14:m>
                  <m:oMath xmlns:m="http://schemas.openxmlformats.org/officeDocument/2006/math">
                    <m:sSub>
                      <m:sSubPr>
                        <m:ctrlPr>
                          <a:rPr lang="zh-CN" altLang="en-US" sz="2800" i="1">
                            <a:solidFill>
                              <a:srgbClr val="003FB2"/>
                            </a:solidFill>
                            <a:latin typeface="Cambria Math" panose="02040503050406030204" pitchFamily="18" charset="0"/>
                          </a:rPr>
                        </m:ctrlPr>
                      </m:sSubPr>
                      <m:e>
                        <m:r>
                          <a:rPr lang="zh-CN" altLang="en-US" sz="2800" i="1">
                            <a:solidFill>
                              <a:srgbClr val="003FB2"/>
                            </a:solidFill>
                            <a:latin typeface="Cambria Math" panose="02040503050406030204" pitchFamily="18" charset="0"/>
                          </a:rPr>
                          <m:t>𝐴</m:t>
                        </m:r>
                      </m:e>
                      <m:sub>
                        <m:r>
                          <a:rPr lang="en-US" altLang="zh-CN" sz="2800" i="1">
                            <a:solidFill>
                              <a:srgbClr val="003FB2"/>
                            </a:solidFill>
                            <a:latin typeface="Cambria Math" panose="02040503050406030204" pitchFamily="18" charset="0"/>
                          </a:rPr>
                          <m:t>𝑎𝑠𝑝</m:t>
                        </m:r>
                      </m:sub>
                    </m:sSub>
                    <m:r>
                      <a:rPr lang="en-US" altLang="zh-CN" sz="2800" b="0" i="1" smtClean="0">
                        <a:solidFill>
                          <a:srgbClr val="003FB2"/>
                        </a:solidFill>
                        <a:latin typeface="Cambria Math" panose="02040503050406030204" pitchFamily="18" charset="0"/>
                      </a:rPr>
                      <m:t>=</m:t>
                    </m:r>
                    <m:r>
                      <a:rPr lang="en-US" altLang="zh-CN" sz="2800" b="0" i="1" smtClean="0">
                        <a:solidFill>
                          <a:srgbClr val="003FB2"/>
                        </a:solidFill>
                        <a:latin typeface="Cambria Math" panose="02040503050406030204" pitchFamily="18" charset="0"/>
                      </a:rPr>
                      <m:t>𝜋</m:t>
                    </m:r>
                    <m:sSup>
                      <m:sSupPr>
                        <m:ctrlPr>
                          <a:rPr lang="en-US" altLang="zh-CN" sz="2800" b="0" i="1" smtClean="0">
                            <a:solidFill>
                              <a:srgbClr val="003FB2"/>
                            </a:solidFill>
                            <a:latin typeface="Cambria Math" panose="02040503050406030204" pitchFamily="18" charset="0"/>
                          </a:rPr>
                        </m:ctrlPr>
                      </m:sSupPr>
                      <m:e>
                        <m:d>
                          <m:dPr>
                            <m:ctrlPr>
                              <a:rPr lang="en-US" altLang="zh-CN" sz="2800" b="0" i="1" smtClean="0">
                                <a:solidFill>
                                  <a:srgbClr val="003FB2"/>
                                </a:solidFill>
                                <a:latin typeface="Cambria Math" panose="02040503050406030204" pitchFamily="18" charset="0"/>
                              </a:rPr>
                            </m:ctrlPr>
                          </m:dPr>
                          <m:e>
                            <m:f>
                              <m:fPr>
                                <m:ctrlPr>
                                  <a:rPr lang="en-US" altLang="zh-CN" sz="2800" b="0" i="1" smtClean="0">
                                    <a:solidFill>
                                      <a:srgbClr val="003FB2"/>
                                    </a:solidFill>
                                    <a:latin typeface="Cambria Math" panose="02040503050406030204" pitchFamily="18" charset="0"/>
                                  </a:rPr>
                                </m:ctrlPr>
                              </m:fPr>
                              <m:num>
                                <m:r>
                                  <a:rPr lang="en-US" altLang="zh-CN" sz="2800" b="0" i="1" smtClean="0">
                                    <a:solidFill>
                                      <a:srgbClr val="003FB2"/>
                                    </a:solidFill>
                                    <a:latin typeface="Cambria Math" panose="02040503050406030204" pitchFamily="18" charset="0"/>
                                  </a:rPr>
                                  <m:t>3</m:t>
                                </m:r>
                                <m:r>
                                  <a:rPr lang="en-US" altLang="zh-CN" sz="2800" b="0" i="1" smtClean="0">
                                    <a:solidFill>
                                      <a:srgbClr val="003FB2"/>
                                    </a:solidFill>
                                    <a:latin typeface="Cambria Math" panose="02040503050406030204" pitchFamily="18" charset="0"/>
                                  </a:rPr>
                                  <m:t>𝑅</m:t>
                                </m:r>
                              </m:num>
                              <m:den>
                                <m:sSup>
                                  <m:sSupPr>
                                    <m:ctrlPr>
                                      <a:rPr lang="en-US" altLang="zh-CN" sz="2800" b="0" i="1" smtClean="0">
                                        <a:solidFill>
                                          <a:srgbClr val="003FB2"/>
                                        </a:solidFill>
                                        <a:latin typeface="Cambria Math" panose="02040503050406030204" pitchFamily="18" charset="0"/>
                                      </a:rPr>
                                    </m:ctrlPr>
                                  </m:sSupPr>
                                  <m:e>
                                    <m:r>
                                      <a:rPr lang="en-US" altLang="zh-CN" sz="2800" b="0" i="1" smtClean="0">
                                        <a:solidFill>
                                          <a:srgbClr val="003FB2"/>
                                        </a:solidFill>
                                        <a:latin typeface="Cambria Math" panose="02040503050406030204" pitchFamily="18" charset="0"/>
                                      </a:rPr>
                                      <m:t>𝐸</m:t>
                                    </m:r>
                                  </m:e>
                                  <m:sup>
                                    <m:r>
                                      <a:rPr lang="en-US" altLang="zh-CN" sz="2800" b="0" i="1" smtClean="0">
                                        <a:solidFill>
                                          <a:srgbClr val="003FB2"/>
                                        </a:solidFill>
                                        <a:latin typeface="Cambria Math" panose="02040503050406030204" pitchFamily="18" charset="0"/>
                                      </a:rPr>
                                      <m:t>∗</m:t>
                                    </m:r>
                                  </m:sup>
                                </m:sSup>
                              </m:den>
                            </m:f>
                          </m:e>
                        </m:d>
                      </m:e>
                      <m:sup>
                        <m:r>
                          <a:rPr lang="en-US" altLang="zh-CN" sz="2800" b="0" i="1" smtClean="0">
                            <a:solidFill>
                              <a:srgbClr val="003FB2"/>
                            </a:solidFill>
                            <a:latin typeface="Cambria Math" panose="02040503050406030204" pitchFamily="18" charset="0"/>
                          </a:rPr>
                          <m:t>2/3</m:t>
                        </m:r>
                      </m:sup>
                    </m:sSup>
                    <m:sSup>
                      <m:sSupPr>
                        <m:ctrlPr>
                          <a:rPr lang="en-US" altLang="zh-CN" sz="2800" b="0" i="1" smtClean="0">
                            <a:solidFill>
                              <a:srgbClr val="003FB2"/>
                            </a:solidFill>
                            <a:latin typeface="Cambria Math" panose="02040503050406030204" pitchFamily="18" charset="0"/>
                          </a:rPr>
                        </m:ctrlPr>
                      </m:sSupPr>
                      <m:e>
                        <m:r>
                          <a:rPr lang="en-US" altLang="zh-CN" sz="2800" b="0" i="1" smtClean="0">
                            <a:solidFill>
                              <a:srgbClr val="003FB2"/>
                            </a:solidFill>
                            <a:latin typeface="Cambria Math" panose="02040503050406030204" pitchFamily="18" charset="0"/>
                          </a:rPr>
                          <m:t>𝐿</m:t>
                        </m:r>
                      </m:e>
                      <m:sup>
                        <m:r>
                          <a:rPr lang="en-US" altLang="zh-CN" sz="2800" b="0" i="1" smtClean="0">
                            <a:solidFill>
                              <a:srgbClr val="003FB2"/>
                            </a:solidFill>
                            <a:latin typeface="Cambria Math" panose="02040503050406030204" pitchFamily="18" charset="0"/>
                          </a:rPr>
                          <m:t>2/3</m:t>
                        </m:r>
                      </m:sup>
                    </m:sSup>
                  </m:oMath>
                </a14:m>
                <a:r>
                  <a:rPr lang="zh-CN" altLang="en-US" sz="2800" dirty="0">
                    <a:solidFill>
                      <a:srgbClr val="003FB2"/>
                    </a:solidFill>
                    <a:latin typeface="等线" panose="02010600030101010101" pitchFamily="2" charset="-122"/>
                    <a:ea typeface="等线" panose="02010600030101010101" pitchFamily="2" charset="-122"/>
                  </a:rPr>
                  <a:t>，其中</a:t>
                </a:r>
                <a14:m>
                  <m:oMath xmlns:m="http://schemas.openxmlformats.org/officeDocument/2006/math">
                    <m:sSup>
                      <m:sSupPr>
                        <m:ctrlPr>
                          <a:rPr lang="en-US" altLang="zh-CN" sz="2800" i="1">
                            <a:solidFill>
                              <a:srgbClr val="003FB2"/>
                            </a:solidFill>
                            <a:latin typeface="Cambria Math" panose="02040503050406030204" pitchFamily="18" charset="0"/>
                          </a:rPr>
                        </m:ctrlPr>
                      </m:sSupPr>
                      <m:e>
                        <m:r>
                          <a:rPr lang="en-US" altLang="zh-CN" sz="2800" i="1">
                            <a:solidFill>
                              <a:srgbClr val="003FB2"/>
                            </a:solidFill>
                            <a:latin typeface="Cambria Math" panose="02040503050406030204" pitchFamily="18" charset="0"/>
                          </a:rPr>
                          <m:t>𝐸</m:t>
                        </m:r>
                      </m:e>
                      <m:sup>
                        <m:r>
                          <a:rPr lang="en-US" altLang="zh-CN" sz="2800" i="1">
                            <a:solidFill>
                              <a:srgbClr val="003FB2"/>
                            </a:solidFill>
                            <a:latin typeface="Cambria Math" panose="02040503050406030204" pitchFamily="18" charset="0"/>
                          </a:rPr>
                          <m:t>∗</m:t>
                        </m:r>
                      </m:sup>
                    </m:sSup>
                  </m:oMath>
                </a14:m>
                <a:r>
                  <a:rPr lang="zh-CN" altLang="en-US" sz="2800" dirty="0">
                    <a:solidFill>
                      <a:srgbClr val="003FB2"/>
                    </a:solidFill>
                    <a:latin typeface="等线" panose="02010600030101010101" pitchFamily="2" charset="-122"/>
                    <a:ea typeface="等线" panose="02010600030101010101" pitchFamily="2" charset="-122"/>
                  </a:rPr>
                  <a:t>为有效接触模量。</a:t>
                </a:r>
                <a:endParaRPr lang="en-US" altLang="zh-CN" sz="2800" dirty="0">
                  <a:solidFill>
                    <a:srgbClr val="003FB2"/>
                  </a:solidFill>
                  <a:latin typeface="等线" panose="02010600030101010101" pitchFamily="2" charset="-122"/>
                  <a:ea typeface="等线" panose="02010600030101010101" pitchFamily="2" charset="-122"/>
                </a:endParaRPr>
              </a:p>
              <a:p>
                <a:r>
                  <a:rPr lang="zh-CN" altLang="en-US" sz="2800" dirty="0">
                    <a:solidFill>
                      <a:srgbClr val="003FB2"/>
                    </a:solidFill>
                    <a:latin typeface="等线" panose="02010600030101010101" pitchFamily="2" charset="-122"/>
                    <a:ea typeface="等线" panose="02010600030101010101" pitchFamily="2" charset="-122"/>
                  </a:rPr>
                  <a:t>即</a:t>
                </a:r>
                <a14:m>
                  <m:oMath xmlns:m="http://schemas.openxmlformats.org/officeDocument/2006/math">
                    <m:sSup>
                      <m:sSupPr>
                        <m:ctrlPr>
                          <a:rPr lang="en-US" altLang="zh-CN" sz="2800" i="1">
                            <a:solidFill>
                              <a:srgbClr val="003FB2"/>
                            </a:solidFill>
                            <a:latin typeface="Cambria Math" panose="02040503050406030204" pitchFamily="18" charset="0"/>
                          </a:rPr>
                        </m:ctrlPr>
                      </m:sSupPr>
                      <m:e>
                        <m:r>
                          <a:rPr lang="en-US" altLang="zh-CN" sz="2800" i="1">
                            <a:solidFill>
                              <a:srgbClr val="003FB2"/>
                            </a:solidFill>
                            <a:latin typeface="Cambria Math" panose="02040503050406030204" pitchFamily="18" charset="0"/>
                          </a:rPr>
                          <m:t>𝐸</m:t>
                        </m:r>
                      </m:e>
                      <m:sup>
                        <m:r>
                          <a:rPr lang="en-US" altLang="zh-CN" sz="2800" i="1">
                            <a:solidFill>
                              <a:srgbClr val="003FB2"/>
                            </a:solidFill>
                            <a:latin typeface="Cambria Math" panose="02040503050406030204" pitchFamily="18" charset="0"/>
                          </a:rPr>
                          <m:t>∗</m:t>
                        </m:r>
                      </m:sup>
                    </m:sSup>
                    <m:r>
                      <a:rPr lang="en-US" altLang="zh-CN" sz="2800" b="0" i="1" smtClean="0">
                        <a:solidFill>
                          <a:srgbClr val="003FB2"/>
                        </a:solidFill>
                        <a:latin typeface="Cambria Math" panose="02040503050406030204" pitchFamily="18" charset="0"/>
                      </a:rPr>
                      <m:t>=[</m:t>
                    </m:r>
                    <m:f>
                      <m:fPr>
                        <m:ctrlPr>
                          <a:rPr lang="en-US" altLang="zh-CN" sz="2800" b="0" i="1" smtClean="0">
                            <a:solidFill>
                              <a:srgbClr val="003FB2"/>
                            </a:solidFill>
                            <a:latin typeface="Cambria Math" panose="02040503050406030204" pitchFamily="18" charset="0"/>
                          </a:rPr>
                        </m:ctrlPr>
                      </m:fPr>
                      <m:num>
                        <m:r>
                          <a:rPr lang="en-US" altLang="zh-CN" sz="2800" b="0" i="1" smtClean="0">
                            <a:solidFill>
                              <a:srgbClr val="003FB2"/>
                            </a:solidFill>
                            <a:latin typeface="Cambria Math" panose="02040503050406030204" pitchFamily="18" charset="0"/>
                          </a:rPr>
                          <m:t>1−</m:t>
                        </m:r>
                        <m:sSubSup>
                          <m:sSubSupPr>
                            <m:ctrlPr>
                              <a:rPr lang="en-US" altLang="zh-CN" sz="2800" b="0" i="1" smtClean="0">
                                <a:solidFill>
                                  <a:srgbClr val="003FB2"/>
                                </a:solidFill>
                                <a:latin typeface="Cambria Math" panose="02040503050406030204" pitchFamily="18" charset="0"/>
                              </a:rPr>
                            </m:ctrlPr>
                          </m:sSubSupPr>
                          <m:e>
                            <m:r>
                              <a:rPr lang="en-US" altLang="zh-CN" sz="2800" b="0" i="1" smtClean="0">
                                <a:solidFill>
                                  <a:srgbClr val="003FB2"/>
                                </a:solidFill>
                                <a:latin typeface="Cambria Math" panose="02040503050406030204" pitchFamily="18" charset="0"/>
                              </a:rPr>
                              <m:t>𝑣</m:t>
                            </m:r>
                          </m:e>
                          <m:sub>
                            <m:r>
                              <a:rPr lang="en-US" altLang="zh-CN" sz="2800" b="0" i="1" smtClean="0">
                                <a:solidFill>
                                  <a:srgbClr val="003FB2"/>
                                </a:solidFill>
                                <a:latin typeface="Cambria Math" panose="02040503050406030204" pitchFamily="18" charset="0"/>
                              </a:rPr>
                              <m:t>1</m:t>
                            </m:r>
                          </m:sub>
                          <m:sup>
                            <m:r>
                              <a:rPr lang="en-US" altLang="zh-CN" sz="2800" b="0" i="1" smtClean="0">
                                <a:solidFill>
                                  <a:srgbClr val="003FB2"/>
                                </a:solidFill>
                                <a:latin typeface="Cambria Math" panose="02040503050406030204" pitchFamily="18" charset="0"/>
                              </a:rPr>
                              <m:t>2</m:t>
                            </m:r>
                          </m:sup>
                        </m:sSubSup>
                      </m:num>
                      <m:den>
                        <m:sSub>
                          <m:sSubPr>
                            <m:ctrlPr>
                              <a:rPr lang="en-US" altLang="zh-CN" sz="2800" b="0" i="1" smtClean="0">
                                <a:solidFill>
                                  <a:srgbClr val="003FB2"/>
                                </a:solidFill>
                                <a:latin typeface="Cambria Math" panose="02040503050406030204" pitchFamily="18" charset="0"/>
                              </a:rPr>
                            </m:ctrlPr>
                          </m:sSubPr>
                          <m:e>
                            <m:r>
                              <a:rPr lang="en-US" altLang="zh-CN" sz="2800" b="0" i="1" smtClean="0">
                                <a:solidFill>
                                  <a:srgbClr val="003FB2"/>
                                </a:solidFill>
                                <a:latin typeface="Cambria Math" panose="02040503050406030204" pitchFamily="18" charset="0"/>
                              </a:rPr>
                              <m:t>𝐸</m:t>
                            </m:r>
                          </m:e>
                          <m:sub>
                            <m:r>
                              <a:rPr lang="en-US" altLang="zh-CN" sz="2800" b="0" i="1" smtClean="0">
                                <a:solidFill>
                                  <a:srgbClr val="003FB2"/>
                                </a:solidFill>
                                <a:latin typeface="Cambria Math" panose="02040503050406030204" pitchFamily="18" charset="0"/>
                              </a:rPr>
                              <m:t>1</m:t>
                            </m:r>
                          </m:sub>
                        </m:sSub>
                      </m:den>
                    </m:f>
                    <m:r>
                      <a:rPr lang="en-US" altLang="zh-CN" sz="2800" b="0" i="1" smtClean="0">
                        <a:solidFill>
                          <a:srgbClr val="003FB2"/>
                        </a:solidFill>
                        <a:latin typeface="Cambria Math" panose="02040503050406030204" pitchFamily="18" charset="0"/>
                      </a:rPr>
                      <m:t>+</m:t>
                    </m:r>
                    <m:f>
                      <m:fPr>
                        <m:ctrlPr>
                          <a:rPr lang="en-US" altLang="zh-CN" sz="2800" i="1">
                            <a:solidFill>
                              <a:srgbClr val="003FB2"/>
                            </a:solidFill>
                            <a:latin typeface="Cambria Math" panose="02040503050406030204" pitchFamily="18" charset="0"/>
                          </a:rPr>
                        </m:ctrlPr>
                      </m:fPr>
                      <m:num>
                        <m:r>
                          <a:rPr lang="en-US" altLang="zh-CN" sz="2800" i="1">
                            <a:solidFill>
                              <a:srgbClr val="003FB2"/>
                            </a:solidFill>
                            <a:latin typeface="Cambria Math" panose="02040503050406030204" pitchFamily="18" charset="0"/>
                          </a:rPr>
                          <m:t>1−</m:t>
                        </m:r>
                        <m:sSubSup>
                          <m:sSubSupPr>
                            <m:ctrlPr>
                              <a:rPr lang="en-US" altLang="zh-CN" sz="2800" i="1">
                                <a:solidFill>
                                  <a:srgbClr val="003FB2"/>
                                </a:solidFill>
                                <a:latin typeface="Cambria Math" panose="02040503050406030204" pitchFamily="18" charset="0"/>
                              </a:rPr>
                            </m:ctrlPr>
                          </m:sSubSupPr>
                          <m:e>
                            <m:r>
                              <a:rPr lang="en-US" altLang="zh-CN" sz="2800" i="1">
                                <a:solidFill>
                                  <a:srgbClr val="003FB2"/>
                                </a:solidFill>
                                <a:latin typeface="Cambria Math" panose="02040503050406030204" pitchFamily="18" charset="0"/>
                              </a:rPr>
                              <m:t>𝑣</m:t>
                            </m:r>
                          </m:e>
                          <m:sub>
                            <m:r>
                              <a:rPr lang="en-US" altLang="zh-CN" sz="2800" b="0" i="1" smtClean="0">
                                <a:solidFill>
                                  <a:srgbClr val="003FB2"/>
                                </a:solidFill>
                                <a:latin typeface="Cambria Math" panose="02040503050406030204" pitchFamily="18" charset="0"/>
                              </a:rPr>
                              <m:t>2</m:t>
                            </m:r>
                          </m:sub>
                          <m:sup>
                            <m:r>
                              <a:rPr lang="en-US" altLang="zh-CN" sz="2800" i="1">
                                <a:solidFill>
                                  <a:srgbClr val="003FB2"/>
                                </a:solidFill>
                                <a:latin typeface="Cambria Math" panose="02040503050406030204" pitchFamily="18" charset="0"/>
                              </a:rPr>
                              <m:t>2</m:t>
                            </m:r>
                          </m:sup>
                        </m:sSubSup>
                      </m:num>
                      <m:den>
                        <m:sSub>
                          <m:sSubPr>
                            <m:ctrlPr>
                              <a:rPr lang="en-US" altLang="zh-CN" sz="2800" i="1">
                                <a:solidFill>
                                  <a:srgbClr val="003FB2"/>
                                </a:solidFill>
                                <a:latin typeface="Cambria Math" panose="02040503050406030204" pitchFamily="18" charset="0"/>
                              </a:rPr>
                            </m:ctrlPr>
                          </m:sSubPr>
                          <m:e>
                            <m:r>
                              <a:rPr lang="en-US" altLang="zh-CN" sz="2800" i="1">
                                <a:solidFill>
                                  <a:srgbClr val="003FB2"/>
                                </a:solidFill>
                                <a:latin typeface="Cambria Math" panose="02040503050406030204" pitchFamily="18" charset="0"/>
                              </a:rPr>
                              <m:t>𝐸</m:t>
                            </m:r>
                          </m:e>
                          <m:sub>
                            <m:r>
                              <a:rPr lang="en-US" altLang="zh-CN" sz="2800" b="0" i="1" smtClean="0">
                                <a:solidFill>
                                  <a:srgbClr val="003FB2"/>
                                </a:solidFill>
                                <a:latin typeface="Cambria Math" panose="02040503050406030204" pitchFamily="18" charset="0"/>
                              </a:rPr>
                              <m:t>2</m:t>
                            </m:r>
                          </m:sub>
                        </m:sSub>
                      </m:den>
                    </m:f>
                    <m:r>
                      <a:rPr lang="en-US" altLang="zh-CN" sz="2800" b="0" i="1" smtClean="0">
                        <a:solidFill>
                          <a:srgbClr val="003FB2"/>
                        </a:solidFill>
                        <a:latin typeface="Cambria Math" panose="02040503050406030204" pitchFamily="18" charset="0"/>
                      </a:rPr>
                      <m:t>]</m:t>
                    </m:r>
                    <m:r>
                      <a:rPr lang="zh-CN" altLang="en-US" sz="2800" i="1">
                        <a:solidFill>
                          <a:srgbClr val="003FB2"/>
                        </a:solidFill>
                        <a:latin typeface="Cambria Math" panose="02040503050406030204" pitchFamily="18" charset="0"/>
                      </a:rPr>
                      <m:t>。</m:t>
                    </m:r>
                  </m:oMath>
                </a14:m>
                <a:endParaRPr lang="en-US" altLang="zh-CN" sz="2800" dirty="0">
                  <a:solidFill>
                    <a:srgbClr val="003FB2"/>
                  </a:solidFill>
                  <a:latin typeface="等线" panose="02010600030101010101" pitchFamily="2" charset="-122"/>
                  <a:ea typeface="等线" panose="02010600030101010101" pitchFamily="2" charset="-122"/>
                </a:endParaRPr>
              </a:p>
              <a:p>
                <a:r>
                  <a:rPr lang="zh-CN" altLang="en-US" sz="2800" dirty="0">
                    <a:solidFill>
                      <a:srgbClr val="003FB2"/>
                    </a:solidFill>
                    <a:latin typeface="等线" panose="02010600030101010101" pitchFamily="2" charset="-122"/>
                    <a:ea typeface="等线" panose="02010600030101010101" pitchFamily="2" charset="-122"/>
                  </a:rPr>
                  <a:t>由于</a:t>
                </a:r>
                <a14:m>
                  <m:oMath xmlns:m="http://schemas.openxmlformats.org/officeDocument/2006/math">
                    <m:sSub>
                      <m:sSubPr>
                        <m:ctrlPr>
                          <a:rPr lang="zh-CN" altLang="en-US" sz="2800" i="1" smtClean="0">
                            <a:solidFill>
                              <a:srgbClr val="003FB2"/>
                            </a:solidFill>
                            <a:latin typeface="Cambria Math" panose="02040503050406030204" pitchFamily="18" charset="0"/>
                          </a:rPr>
                        </m:ctrlPr>
                      </m:sSubPr>
                      <m:e>
                        <m:r>
                          <a:rPr lang="zh-CN" altLang="en-US" sz="2800" i="1">
                            <a:solidFill>
                              <a:srgbClr val="003FB2"/>
                            </a:solidFill>
                            <a:latin typeface="Cambria Math" panose="02040503050406030204" pitchFamily="18" charset="0"/>
                          </a:rPr>
                          <m:t>𝐹</m:t>
                        </m:r>
                      </m:e>
                      <m:sub>
                        <m:r>
                          <m:rPr>
                            <m:sty m:val="p"/>
                          </m:rPr>
                          <a:rPr lang="en-US" altLang="zh-CN" sz="2800" i="1">
                            <a:solidFill>
                              <a:srgbClr val="003FB2"/>
                            </a:solidFill>
                            <a:latin typeface="Cambria Math" panose="02040503050406030204" pitchFamily="18" charset="0"/>
                          </a:rPr>
                          <m:t>f</m:t>
                        </m:r>
                      </m:sub>
                    </m:sSub>
                    <m:r>
                      <a:rPr lang="zh-CN" altLang="en-US" sz="2800" i="1">
                        <a:solidFill>
                          <a:srgbClr val="003FB2"/>
                        </a:solidFill>
                        <a:latin typeface="Cambria Math" panose="02040503050406030204" pitchFamily="18" charset="0"/>
                      </a:rPr>
                      <m:t>=</m:t>
                    </m:r>
                    <m:r>
                      <a:rPr lang="zh-CN" altLang="en-US" sz="2800" i="1">
                        <a:solidFill>
                          <a:srgbClr val="003FB2"/>
                        </a:solidFill>
                        <a:latin typeface="Cambria Math" panose="02040503050406030204" pitchFamily="18" charset="0"/>
                      </a:rPr>
                      <m:t>𝜏</m:t>
                    </m:r>
                    <m:sSub>
                      <m:sSubPr>
                        <m:ctrlPr>
                          <a:rPr lang="zh-CN" altLang="en-US" sz="2800" i="1">
                            <a:solidFill>
                              <a:srgbClr val="003FB2"/>
                            </a:solidFill>
                            <a:latin typeface="Cambria Math" panose="02040503050406030204" pitchFamily="18" charset="0"/>
                          </a:rPr>
                        </m:ctrlPr>
                      </m:sSubPr>
                      <m:e>
                        <m:r>
                          <a:rPr lang="zh-CN" altLang="en-US" sz="2800" i="1">
                            <a:solidFill>
                              <a:srgbClr val="003FB2"/>
                            </a:solidFill>
                            <a:latin typeface="Cambria Math" panose="02040503050406030204" pitchFamily="18" charset="0"/>
                          </a:rPr>
                          <m:t>𝐴</m:t>
                        </m:r>
                      </m:e>
                      <m:sub>
                        <m:r>
                          <a:rPr lang="en-US" altLang="zh-CN" sz="2800" i="1">
                            <a:solidFill>
                              <a:srgbClr val="003FB2"/>
                            </a:solidFill>
                            <a:latin typeface="Cambria Math" panose="02040503050406030204" pitchFamily="18" charset="0"/>
                          </a:rPr>
                          <m:t>𝑎𝑠𝑝</m:t>
                        </m:r>
                      </m:sub>
                    </m:sSub>
                  </m:oMath>
                </a14:m>
                <a:r>
                  <a:rPr lang="zh-CN" altLang="en-US" sz="2800" dirty="0">
                    <a:solidFill>
                      <a:srgbClr val="003FB2"/>
                    </a:solidFill>
                    <a:latin typeface="等线" panose="02010600030101010101" pitchFamily="2" charset="-122"/>
                    <a:ea typeface="等线" panose="02010600030101010101" pitchFamily="2" charset="-122"/>
                  </a:rPr>
                  <a:t>，所以摩擦力正比于</a:t>
                </a:r>
                <a14:m>
                  <m:oMath xmlns:m="http://schemas.openxmlformats.org/officeDocument/2006/math">
                    <m:sSup>
                      <m:sSupPr>
                        <m:ctrlPr>
                          <a:rPr lang="en-US" altLang="zh-CN" sz="2800" i="1">
                            <a:solidFill>
                              <a:srgbClr val="003FB2"/>
                            </a:solidFill>
                            <a:latin typeface="Cambria Math" panose="02040503050406030204" pitchFamily="18" charset="0"/>
                          </a:rPr>
                        </m:ctrlPr>
                      </m:sSupPr>
                      <m:e>
                        <m:r>
                          <a:rPr lang="en-US" altLang="zh-CN" sz="2800" i="1">
                            <a:solidFill>
                              <a:srgbClr val="003FB2"/>
                            </a:solidFill>
                            <a:latin typeface="Cambria Math" panose="02040503050406030204" pitchFamily="18" charset="0"/>
                          </a:rPr>
                          <m:t>𝐿</m:t>
                        </m:r>
                      </m:e>
                      <m:sup>
                        <m:r>
                          <a:rPr lang="en-US" altLang="zh-CN" sz="2800" i="1">
                            <a:solidFill>
                              <a:srgbClr val="003FB2"/>
                            </a:solidFill>
                            <a:latin typeface="Cambria Math" panose="02040503050406030204" pitchFamily="18" charset="0"/>
                          </a:rPr>
                          <m:t>2/3</m:t>
                        </m:r>
                      </m:sup>
                    </m:sSup>
                  </m:oMath>
                </a14:m>
                <a:endParaRPr lang="en-US" altLang="zh-CN" sz="2800" dirty="0">
                  <a:solidFill>
                    <a:srgbClr val="003FB2"/>
                  </a:solidFill>
                  <a:latin typeface="等线" panose="02010600030101010101" pitchFamily="2" charset="-122"/>
                  <a:ea typeface="等线" panose="02010600030101010101" pitchFamily="2" charset="-122"/>
                </a:endParaRPr>
              </a:p>
            </p:txBody>
          </p:sp>
        </mc:Choice>
        <mc:Fallback>
          <p:sp>
            <p:nvSpPr>
              <p:cNvPr id="12" name="文本框 11">
                <a:extLst>
                  <a:ext uri="{FF2B5EF4-FFF2-40B4-BE49-F238E27FC236}">
                    <a16:creationId xmlns:a16="http://schemas.microsoft.com/office/drawing/2014/main" id="{E0FCA399-257B-7103-EE10-4B117734032D}"/>
                  </a:ext>
                </a:extLst>
              </p:cNvPr>
              <p:cNvSpPr txBox="1">
                <a:spLocks noRot="1" noChangeAspect="1" noMove="1" noResize="1" noEditPoints="1" noAdjustHandles="1" noChangeArrowheads="1" noChangeShapeType="1" noTextEdit="1"/>
              </p:cNvSpPr>
              <p:nvPr/>
            </p:nvSpPr>
            <p:spPr>
              <a:xfrm>
                <a:off x="620099" y="1127187"/>
                <a:ext cx="5152052" cy="3793154"/>
              </a:xfrm>
              <a:prstGeom prst="rect">
                <a:avLst/>
              </a:prstGeom>
              <a:blipFill>
                <a:blip r:embed="rId3"/>
                <a:stretch>
                  <a:fillRect l="-2485" t="-1929" r="-1775" b="-4019"/>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84BB842B-3A89-EAC4-361C-23F837825B54}"/>
              </a:ext>
            </a:extLst>
          </p:cNvPr>
          <p:cNvPicPr>
            <a:picLocks noChangeAspect="1"/>
          </p:cNvPicPr>
          <p:nvPr/>
        </p:nvPicPr>
        <p:blipFill>
          <a:blip r:embed="rId4"/>
          <a:stretch>
            <a:fillRect/>
          </a:stretch>
        </p:blipFill>
        <p:spPr>
          <a:xfrm>
            <a:off x="6419850" y="1592834"/>
            <a:ext cx="5448300" cy="4029075"/>
          </a:xfrm>
          <a:prstGeom prst="rect">
            <a:avLst/>
          </a:prstGeom>
        </p:spPr>
      </p:pic>
    </p:spTree>
    <p:extLst>
      <p:ext uri="{BB962C8B-B14F-4D97-AF65-F5344CB8AC3E}">
        <p14:creationId xmlns:p14="http://schemas.microsoft.com/office/powerpoint/2010/main" val="3567051042"/>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21</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多接触面摩擦</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E0FCA399-257B-7103-EE10-4B117734032D}"/>
              </a:ext>
            </a:extLst>
          </p:cNvPr>
          <p:cNvSpPr txBox="1"/>
          <p:nvPr/>
        </p:nvSpPr>
        <p:spPr>
          <a:xfrm>
            <a:off x="837268" y="1249108"/>
            <a:ext cx="6706531" cy="2246769"/>
          </a:xfrm>
          <a:prstGeom prst="rect">
            <a:avLst/>
          </a:prstGeom>
          <a:noFill/>
        </p:spPr>
        <p:txBody>
          <a:bodyPr wrap="square" rtlCol="0">
            <a:spAutoFit/>
          </a:bodyPr>
          <a:lstStyle/>
          <a:p>
            <a:r>
              <a:rPr lang="zh-CN" altLang="en-US" sz="2800" dirty="0">
                <a:solidFill>
                  <a:srgbClr val="003FB2"/>
                </a:solidFill>
                <a:latin typeface="等线" panose="02010600030101010101" pitchFamily="2" charset="-122"/>
                <a:ea typeface="等线" panose="02010600030101010101" pitchFamily="2" charset="-122"/>
              </a:rPr>
              <a:t>单接触面模型不能描述纳米尺度的接触行为。</a:t>
            </a:r>
            <a:endParaRPr lang="en-US" altLang="zh-CN" sz="2800" dirty="0">
              <a:solidFill>
                <a:srgbClr val="003FB2"/>
              </a:solidFill>
              <a:latin typeface="等线" panose="02010600030101010101" pitchFamily="2" charset="-122"/>
              <a:ea typeface="等线" panose="02010600030101010101" pitchFamily="2" charset="-122"/>
            </a:endParaRPr>
          </a:p>
          <a:p>
            <a:r>
              <a:rPr lang="zh-CN" altLang="en-US" sz="2800" dirty="0">
                <a:solidFill>
                  <a:srgbClr val="003FB2"/>
                </a:solidFill>
                <a:latin typeface="等线" panose="02010600030101010101" pitchFamily="2" charset="-122"/>
                <a:ea typeface="等线" panose="02010600030101010101" pitchFamily="2" charset="-122"/>
              </a:rPr>
              <a:t>建立多接触面模型，进行分子动力学模拟。</a:t>
            </a:r>
            <a:endParaRPr lang="en-US" altLang="zh-CN" sz="2800" dirty="0">
              <a:solidFill>
                <a:srgbClr val="003FB2"/>
              </a:solidFill>
              <a:latin typeface="等线" panose="02010600030101010101" pitchFamily="2" charset="-122"/>
              <a:ea typeface="等线" panose="02010600030101010101" pitchFamily="2" charset="-122"/>
            </a:endParaRPr>
          </a:p>
          <a:p>
            <a:r>
              <a:rPr lang="zh-CN" altLang="en-US" sz="2800" dirty="0">
                <a:solidFill>
                  <a:srgbClr val="003FB2"/>
                </a:solidFill>
                <a:latin typeface="等线" panose="02010600030101010101" pitchFamily="2" charset="-122"/>
                <a:ea typeface="等线" panose="02010600030101010101" pitchFamily="2" charset="-122"/>
              </a:rPr>
              <a:t>对接触面（无定形碳尖端和金刚石样品）表面进行钝化来接近真实的摩擦情况。</a:t>
            </a:r>
            <a:endParaRPr lang="en-US" altLang="zh-CN" sz="2800" dirty="0">
              <a:solidFill>
                <a:srgbClr val="003FB2"/>
              </a:solidFill>
              <a:latin typeface="等线" panose="02010600030101010101" pitchFamily="2" charset="-122"/>
              <a:ea typeface="等线" panose="02010600030101010101" pitchFamily="2" charset="-122"/>
            </a:endParaRPr>
          </a:p>
        </p:txBody>
      </p:sp>
      <p:pic>
        <p:nvPicPr>
          <p:cNvPr id="2" name="图片 1">
            <a:extLst>
              <a:ext uri="{FF2B5EF4-FFF2-40B4-BE49-F238E27FC236}">
                <a16:creationId xmlns:a16="http://schemas.microsoft.com/office/drawing/2014/main" id="{83DD13E3-3151-301E-D46C-FC255BF21ACA}"/>
              </a:ext>
            </a:extLst>
          </p:cNvPr>
          <p:cNvPicPr>
            <a:picLocks noChangeAspect="1"/>
          </p:cNvPicPr>
          <p:nvPr/>
        </p:nvPicPr>
        <p:blipFill rotWithShape="1">
          <a:blip r:embed="rId3"/>
          <a:srcRect b="47097"/>
          <a:stretch/>
        </p:blipFill>
        <p:spPr>
          <a:xfrm>
            <a:off x="8214361" y="1070421"/>
            <a:ext cx="3662543" cy="4717158"/>
          </a:xfrm>
          <a:prstGeom prst="rect">
            <a:avLst/>
          </a:prstGeom>
        </p:spPr>
      </p:pic>
      <p:pic>
        <p:nvPicPr>
          <p:cNvPr id="7" name="图片 6">
            <a:extLst>
              <a:ext uri="{FF2B5EF4-FFF2-40B4-BE49-F238E27FC236}">
                <a16:creationId xmlns:a16="http://schemas.microsoft.com/office/drawing/2014/main" id="{63BC8775-980C-1B79-ADDE-366FC57E06E4}"/>
              </a:ext>
            </a:extLst>
          </p:cNvPr>
          <p:cNvPicPr>
            <a:picLocks noChangeAspect="1"/>
          </p:cNvPicPr>
          <p:nvPr/>
        </p:nvPicPr>
        <p:blipFill>
          <a:blip r:embed="rId4"/>
          <a:stretch>
            <a:fillRect/>
          </a:stretch>
        </p:blipFill>
        <p:spPr>
          <a:xfrm>
            <a:off x="1786516" y="3571930"/>
            <a:ext cx="4309484" cy="3215640"/>
          </a:xfrm>
          <a:prstGeom prst="rect">
            <a:avLst/>
          </a:prstGeom>
        </p:spPr>
      </p:pic>
    </p:spTree>
    <p:extLst>
      <p:ext uri="{BB962C8B-B14F-4D97-AF65-F5344CB8AC3E}">
        <p14:creationId xmlns:p14="http://schemas.microsoft.com/office/powerpoint/2010/main" val="3829382474"/>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22</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多接触面摩擦</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0FCA399-257B-7103-EE10-4B117734032D}"/>
                  </a:ext>
                </a:extLst>
              </p:cNvPr>
              <p:cNvSpPr txBox="1"/>
              <p:nvPr/>
            </p:nvSpPr>
            <p:spPr>
              <a:xfrm>
                <a:off x="837269" y="1249108"/>
                <a:ext cx="5402664" cy="4434419"/>
              </a:xfrm>
              <a:prstGeom prst="rect">
                <a:avLst/>
              </a:prstGeom>
              <a:noFill/>
            </p:spPr>
            <p:txBody>
              <a:bodyPr wrap="square" rtlCol="0">
                <a:spAutoFit/>
              </a:bodyPr>
              <a:lstStyle/>
              <a:p>
                <a:r>
                  <a:rPr lang="zh-CN" altLang="en-US" sz="2800" dirty="0">
                    <a:solidFill>
                      <a:srgbClr val="003FB2"/>
                    </a:solidFill>
                    <a:latin typeface="等线" panose="02010600030101010101" pitchFamily="2" charset="-122"/>
                    <a:ea typeface="等线" panose="02010600030101010101" pitchFamily="2" charset="-122"/>
                  </a:rPr>
                  <a:t>在这种模拟中，真实的接触面只占接触的一小部分。真实接触面积定义为</a:t>
                </a:r>
                <a14:m>
                  <m:oMath xmlns:m="http://schemas.openxmlformats.org/officeDocument/2006/math">
                    <m:r>
                      <a:rPr lang="zh-CN" altLang="en-US" sz="2800" i="1" smtClean="0">
                        <a:solidFill>
                          <a:srgbClr val="003FB2"/>
                        </a:solidFill>
                        <a:latin typeface="Cambria Math" panose="02040503050406030204" pitchFamily="18" charset="0"/>
                      </a:rPr>
                      <m:t>𝛴</m:t>
                    </m:r>
                    <m:sSub>
                      <m:sSubPr>
                        <m:ctrlPr>
                          <a:rPr lang="zh-CN" altLang="en-US" sz="2800" i="1" smtClean="0">
                            <a:solidFill>
                              <a:srgbClr val="003FB2"/>
                            </a:solidFill>
                            <a:latin typeface="Cambria Math" panose="02040503050406030204" pitchFamily="18" charset="0"/>
                          </a:rPr>
                        </m:ctrlPr>
                      </m:sSubPr>
                      <m:e>
                        <m:r>
                          <a:rPr lang="zh-CN" altLang="en-US" sz="2800" i="1" smtClean="0">
                            <a:solidFill>
                              <a:srgbClr val="003FB2"/>
                            </a:solidFill>
                            <a:latin typeface="Cambria Math" panose="02040503050406030204" pitchFamily="18" charset="0"/>
                          </a:rPr>
                          <m:t>𝐴</m:t>
                        </m:r>
                      </m:e>
                      <m:sub>
                        <m:r>
                          <m:rPr>
                            <m:sty m:val="p"/>
                          </m:rPr>
                          <a:rPr lang="en-US" altLang="zh-CN" sz="2800" b="0" i="1">
                            <a:solidFill>
                              <a:srgbClr val="003FB2"/>
                            </a:solidFill>
                            <a:latin typeface="Cambria Math" panose="02040503050406030204" pitchFamily="18" charset="0"/>
                          </a:rPr>
                          <m:t>real</m:t>
                        </m:r>
                      </m:sub>
                    </m:sSub>
                    <m:r>
                      <a:rPr lang="en-US" altLang="zh-CN" sz="2800" b="0" i="1" smtClean="0">
                        <a:solidFill>
                          <a:srgbClr val="003FB2"/>
                        </a:solidFill>
                        <a:latin typeface="Cambria Math" panose="02040503050406030204" pitchFamily="18" charset="0"/>
                      </a:rPr>
                      <m:t>=</m:t>
                    </m:r>
                    <m:sSub>
                      <m:sSubPr>
                        <m:ctrlPr>
                          <a:rPr lang="en-US" altLang="zh-CN" sz="2800" b="0" i="1" smtClean="0">
                            <a:solidFill>
                              <a:srgbClr val="003FB2"/>
                            </a:solidFill>
                            <a:latin typeface="Cambria Math" panose="02040503050406030204" pitchFamily="18" charset="0"/>
                          </a:rPr>
                        </m:ctrlPr>
                      </m:sSubPr>
                      <m:e>
                        <m:r>
                          <a:rPr lang="en-US" altLang="zh-CN" sz="2800" b="0" i="1" smtClean="0">
                            <a:solidFill>
                              <a:srgbClr val="003FB2"/>
                            </a:solidFill>
                            <a:latin typeface="Cambria Math" panose="02040503050406030204" pitchFamily="18" charset="0"/>
                          </a:rPr>
                          <m:t>𝑁</m:t>
                        </m:r>
                      </m:e>
                      <m:sub>
                        <m:r>
                          <a:rPr lang="en-US" altLang="zh-CN" sz="2800" b="0" i="1" smtClean="0">
                            <a:solidFill>
                              <a:srgbClr val="003FB2"/>
                            </a:solidFill>
                            <a:latin typeface="Cambria Math" panose="02040503050406030204" pitchFamily="18" charset="0"/>
                          </a:rPr>
                          <m:t>𝑎𝑡</m:t>
                        </m:r>
                      </m:sub>
                    </m:sSub>
                    <m:sSub>
                      <m:sSubPr>
                        <m:ctrlPr>
                          <a:rPr lang="en-US" altLang="zh-CN" sz="2800" b="0" i="1" smtClean="0">
                            <a:solidFill>
                              <a:srgbClr val="003FB2"/>
                            </a:solidFill>
                            <a:latin typeface="Cambria Math" panose="02040503050406030204" pitchFamily="18" charset="0"/>
                          </a:rPr>
                        </m:ctrlPr>
                      </m:sSubPr>
                      <m:e>
                        <m:r>
                          <a:rPr lang="en-US" altLang="zh-CN" sz="2800" b="0" i="1" smtClean="0">
                            <a:solidFill>
                              <a:srgbClr val="003FB2"/>
                            </a:solidFill>
                            <a:latin typeface="Cambria Math" panose="02040503050406030204" pitchFamily="18" charset="0"/>
                          </a:rPr>
                          <m:t>𝐴</m:t>
                        </m:r>
                      </m:e>
                      <m:sub>
                        <m:r>
                          <a:rPr lang="en-US" altLang="zh-CN" sz="2800" b="0" i="1" smtClean="0">
                            <a:solidFill>
                              <a:srgbClr val="003FB2"/>
                            </a:solidFill>
                            <a:latin typeface="Cambria Math" panose="02040503050406030204" pitchFamily="18" charset="0"/>
                          </a:rPr>
                          <m:t>𝑎𝑡</m:t>
                        </m:r>
                      </m:sub>
                    </m:sSub>
                  </m:oMath>
                </a14:m>
                <a:r>
                  <a:rPr lang="en-US" altLang="zh-CN" sz="2800" dirty="0">
                    <a:solidFill>
                      <a:srgbClr val="003FB2"/>
                    </a:solidFill>
                    <a:latin typeface="等线" panose="02010600030101010101" pitchFamily="2" charset="-122"/>
                    <a:ea typeface="等线" panose="02010600030101010101" pitchFamily="2" charset="-122"/>
                  </a:rPr>
                  <a:t>,</a:t>
                </a:r>
                <a:r>
                  <a:rPr lang="zh-CN" altLang="en-US" sz="2800" dirty="0">
                    <a:solidFill>
                      <a:srgbClr val="003FB2"/>
                    </a:solidFill>
                    <a:latin typeface="等线" panose="02010600030101010101" pitchFamily="2" charset="-122"/>
                    <a:ea typeface="等线" panose="02010600030101010101" pitchFamily="2" charset="-122"/>
                  </a:rPr>
                  <a:t>即</a:t>
                </a:r>
                <a:r>
                  <a:rPr lang="zh-CN" altLang="en-US" sz="2800" dirty="0">
                    <a:solidFill>
                      <a:srgbClr val="003FB2"/>
                    </a:solidFill>
                    <a:latin typeface="等线" panose="02010600030101010101" pitchFamily="2" charset="-122"/>
                  </a:rPr>
                  <a:t>尖端原子化学相互作用范围内的原子数和每个原子的平均表面积的乘积。并把</a:t>
                </a:r>
                <a14:m>
                  <m:oMath xmlns:m="http://schemas.openxmlformats.org/officeDocument/2006/math">
                    <m:sSub>
                      <m:sSubPr>
                        <m:ctrlPr>
                          <a:rPr lang="zh-CN" altLang="en-US" sz="2800" i="1">
                            <a:solidFill>
                              <a:srgbClr val="003FB2"/>
                            </a:solidFill>
                            <a:latin typeface="Cambria Math" panose="02040503050406030204" pitchFamily="18" charset="0"/>
                          </a:rPr>
                        </m:ctrlPr>
                      </m:sSubPr>
                      <m:e>
                        <m:r>
                          <a:rPr lang="zh-CN" altLang="en-US" sz="2800" i="1">
                            <a:solidFill>
                              <a:srgbClr val="003FB2"/>
                            </a:solidFill>
                            <a:latin typeface="Cambria Math" panose="02040503050406030204" pitchFamily="18" charset="0"/>
                          </a:rPr>
                          <m:t>𝐴</m:t>
                        </m:r>
                      </m:e>
                      <m:sub>
                        <m:r>
                          <a:rPr lang="en-US" altLang="zh-CN" sz="2800" i="1">
                            <a:solidFill>
                              <a:srgbClr val="003FB2"/>
                            </a:solidFill>
                            <a:latin typeface="Cambria Math" panose="02040503050406030204" pitchFamily="18" charset="0"/>
                          </a:rPr>
                          <m:t>𝑎𝑠𝑝</m:t>
                        </m:r>
                      </m:sub>
                    </m:sSub>
                  </m:oMath>
                </a14:m>
                <a:r>
                  <a:rPr lang="zh-CN" altLang="en-US" sz="2800" dirty="0">
                    <a:solidFill>
                      <a:srgbClr val="003FB2"/>
                    </a:solidFill>
                    <a:latin typeface="等线" panose="02010600030101010101" pitchFamily="2" charset="-122"/>
                  </a:rPr>
                  <a:t>定义为包围所有接触原子的凸多边形。（右图实线内范围）</a:t>
                </a:r>
                <a:endParaRPr lang="en-US" altLang="zh-CN" sz="2800" dirty="0">
                  <a:solidFill>
                    <a:srgbClr val="003FB2"/>
                  </a:solidFill>
                  <a:latin typeface="等线" panose="02010600030101010101" pitchFamily="2" charset="-122"/>
                </a:endParaRPr>
              </a:p>
              <a:p>
                <a:endParaRPr lang="en-US" altLang="zh-CN" sz="2800" dirty="0">
                  <a:solidFill>
                    <a:srgbClr val="003FB2"/>
                  </a:solidFill>
                  <a:latin typeface="等线" panose="02010600030101010101" pitchFamily="2" charset="-122"/>
                  <a:ea typeface="等线" panose="02010600030101010101" pitchFamily="2" charset="-122"/>
                </a:endParaRPr>
              </a:p>
              <a:p>
                <a:endParaRPr lang="en-US" altLang="zh-CN" sz="2800" dirty="0">
                  <a:solidFill>
                    <a:srgbClr val="003FB2"/>
                  </a:solidFill>
                  <a:latin typeface="等线" panose="02010600030101010101" pitchFamily="2" charset="-122"/>
                  <a:ea typeface="等线" panose="02010600030101010101" pitchFamily="2" charset="-122"/>
                </a:endParaRPr>
              </a:p>
            </p:txBody>
          </p:sp>
        </mc:Choice>
        <mc:Fallback xmlns="">
          <p:sp>
            <p:nvSpPr>
              <p:cNvPr id="12" name="文本框 11">
                <a:extLst>
                  <a:ext uri="{FF2B5EF4-FFF2-40B4-BE49-F238E27FC236}">
                    <a16:creationId xmlns:a16="http://schemas.microsoft.com/office/drawing/2014/main" id="{E0FCA399-257B-7103-EE10-4B117734032D}"/>
                  </a:ext>
                </a:extLst>
              </p:cNvPr>
              <p:cNvSpPr txBox="1">
                <a:spLocks noRot="1" noChangeAspect="1" noMove="1" noResize="1" noEditPoints="1" noAdjustHandles="1" noChangeArrowheads="1" noChangeShapeType="1" noTextEdit="1"/>
              </p:cNvSpPr>
              <p:nvPr/>
            </p:nvSpPr>
            <p:spPr>
              <a:xfrm>
                <a:off x="837269" y="1249108"/>
                <a:ext cx="5402664" cy="4434419"/>
              </a:xfrm>
              <a:prstGeom prst="rect">
                <a:avLst/>
              </a:prstGeom>
              <a:blipFill>
                <a:blip r:embed="rId3"/>
                <a:stretch>
                  <a:fillRect l="-2255" t="-1651"/>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9D1D56AF-8973-8631-B731-3F35F975F73B}"/>
              </a:ext>
            </a:extLst>
          </p:cNvPr>
          <p:cNvPicPr>
            <a:picLocks noChangeAspect="1"/>
          </p:cNvPicPr>
          <p:nvPr/>
        </p:nvPicPr>
        <p:blipFill>
          <a:blip r:embed="rId4"/>
          <a:stretch>
            <a:fillRect/>
          </a:stretch>
        </p:blipFill>
        <p:spPr>
          <a:xfrm>
            <a:off x="7092202" y="1194752"/>
            <a:ext cx="4581525" cy="5238750"/>
          </a:xfrm>
          <a:prstGeom prst="rect">
            <a:avLst/>
          </a:prstGeom>
        </p:spPr>
      </p:pic>
    </p:spTree>
    <p:extLst>
      <p:ext uri="{BB962C8B-B14F-4D97-AF65-F5344CB8AC3E}">
        <p14:creationId xmlns:p14="http://schemas.microsoft.com/office/powerpoint/2010/main" val="3044982798"/>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23</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多接触面摩擦</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E0FCA399-257B-7103-EE10-4B117734032D}"/>
              </a:ext>
            </a:extLst>
          </p:cNvPr>
          <p:cNvSpPr txBox="1"/>
          <p:nvPr/>
        </p:nvSpPr>
        <p:spPr>
          <a:xfrm>
            <a:off x="585546" y="1045667"/>
            <a:ext cx="4097339" cy="1384995"/>
          </a:xfrm>
          <a:prstGeom prst="rect">
            <a:avLst/>
          </a:prstGeom>
          <a:noFill/>
        </p:spPr>
        <p:txBody>
          <a:bodyPr wrap="square" rtlCol="0">
            <a:spAutoFit/>
          </a:bodyPr>
          <a:lstStyle/>
          <a:p>
            <a:r>
              <a:rPr lang="zh-CN" altLang="en-US" sz="2800" dirty="0">
                <a:solidFill>
                  <a:srgbClr val="003FB2"/>
                </a:solidFill>
                <a:latin typeface="等线" panose="02010600030101010101" pitchFamily="2" charset="-122"/>
                <a:ea typeface="等线" panose="02010600030101010101" pitchFamily="2" charset="-122"/>
              </a:rPr>
              <a:t>不考虑范德华力时，摩擦力与载荷成正比，与真实接触面积成正比。</a:t>
            </a:r>
            <a:endParaRPr lang="en-US" altLang="zh-CN" sz="2800" dirty="0">
              <a:solidFill>
                <a:srgbClr val="003FB2"/>
              </a:solidFill>
              <a:latin typeface="等线" panose="02010600030101010101" pitchFamily="2" charset="-122"/>
              <a:ea typeface="等线" panose="02010600030101010101" pitchFamily="2" charset="-122"/>
            </a:endParaRPr>
          </a:p>
        </p:txBody>
      </p:sp>
      <p:pic>
        <p:nvPicPr>
          <p:cNvPr id="5" name="图片 4">
            <a:extLst>
              <a:ext uri="{FF2B5EF4-FFF2-40B4-BE49-F238E27FC236}">
                <a16:creationId xmlns:a16="http://schemas.microsoft.com/office/drawing/2014/main" id="{26F33EE0-FCC0-BF10-0E65-2E3BD2DE7648}"/>
              </a:ext>
            </a:extLst>
          </p:cNvPr>
          <p:cNvPicPr>
            <a:picLocks noChangeAspect="1"/>
          </p:cNvPicPr>
          <p:nvPr/>
        </p:nvPicPr>
        <p:blipFill>
          <a:blip r:embed="rId3"/>
          <a:stretch>
            <a:fillRect/>
          </a:stretch>
        </p:blipFill>
        <p:spPr>
          <a:xfrm>
            <a:off x="65835" y="2472745"/>
            <a:ext cx="3057525" cy="4314825"/>
          </a:xfrm>
          <a:prstGeom prst="rect">
            <a:avLst/>
          </a:prstGeom>
        </p:spPr>
      </p:pic>
      <p:pic>
        <p:nvPicPr>
          <p:cNvPr id="7" name="图片 6">
            <a:extLst>
              <a:ext uri="{FF2B5EF4-FFF2-40B4-BE49-F238E27FC236}">
                <a16:creationId xmlns:a16="http://schemas.microsoft.com/office/drawing/2014/main" id="{4AAB07B1-569B-7DF0-10F4-27A8B6D8B477}"/>
              </a:ext>
            </a:extLst>
          </p:cNvPr>
          <p:cNvPicPr>
            <a:picLocks noChangeAspect="1"/>
          </p:cNvPicPr>
          <p:nvPr/>
        </p:nvPicPr>
        <p:blipFill>
          <a:blip r:embed="rId4"/>
          <a:stretch>
            <a:fillRect/>
          </a:stretch>
        </p:blipFill>
        <p:spPr>
          <a:xfrm>
            <a:off x="2940729" y="2525131"/>
            <a:ext cx="3171825" cy="2105025"/>
          </a:xfrm>
          <a:prstGeom prst="rect">
            <a:avLst/>
          </a:prstGeom>
        </p:spPr>
      </p:pic>
      <p:sp>
        <p:nvSpPr>
          <p:cNvPr id="2" name="文本框 1">
            <a:extLst>
              <a:ext uri="{FF2B5EF4-FFF2-40B4-BE49-F238E27FC236}">
                <a16:creationId xmlns:a16="http://schemas.microsoft.com/office/drawing/2014/main" id="{68EEA738-D1FA-1262-35BD-40D80A851F1C}"/>
              </a:ext>
            </a:extLst>
          </p:cNvPr>
          <p:cNvSpPr txBox="1"/>
          <p:nvPr/>
        </p:nvSpPr>
        <p:spPr>
          <a:xfrm>
            <a:off x="6774245" y="808482"/>
            <a:ext cx="4097339" cy="1815882"/>
          </a:xfrm>
          <a:prstGeom prst="rect">
            <a:avLst/>
          </a:prstGeom>
          <a:noFill/>
        </p:spPr>
        <p:txBody>
          <a:bodyPr wrap="square" rtlCol="0">
            <a:spAutoFit/>
          </a:bodyPr>
          <a:lstStyle/>
          <a:p>
            <a:r>
              <a:rPr lang="zh-CN" altLang="en-US" sz="2800" dirty="0">
                <a:solidFill>
                  <a:srgbClr val="003FB2"/>
                </a:solidFill>
                <a:latin typeface="等线" panose="02010600030101010101" pitchFamily="2" charset="-122"/>
                <a:ea typeface="等线" panose="02010600030101010101" pitchFamily="2" charset="-122"/>
              </a:rPr>
              <a:t>考虑范德华力时，摩擦力与真实接触面积依然成正比。但与载荷成呈亚线性关系。</a:t>
            </a:r>
            <a:endParaRPr lang="en-US" altLang="zh-CN" sz="2800" dirty="0">
              <a:solidFill>
                <a:srgbClr val="003FB2"/>
              </a:solidFill>
              <a:latin typeface="等线" panose="02010600030101010101" pitchFamily="2" charset="-122"/>
              <a:ea typeface="等线" panose="02010600030101010101" pitchFamily="2" charset="-122"/>
            </a:endParaRPr>
          </a:p>
        </p:txBody>
      </p:sp>
      <p:pic>
        <p:nvPicPr>
          <p:cNvPr id="6" name="图片 5">
            <a:extLst>
              <a:ext uri="{FF2B5EF4-FFF2-40B4-BE49-F238E27FC236}">
                <a16:creationId xmlns:a16="http://schemas.microsoft.com/office/drawing/2014/main" id="{8E2FB5A1-229E-D8A5-0D12-B9B9A3FA7C75}"/>
              </a:ext>
            </a:extLst>
          </p:cNvPr>
          <p:cNvPicPr>
            <a:picLocks noChangeAspect="1"/>
          </p:cNvPicPr>
          <p:nvPr/>
        </p:nvPicPr>
        <p:blipFill>
          <a:blip r:embed="rId5"/>
          <a:stretch>
            <a:fillRect/>
          </a:stretch>
        </p:blipFill>
        <p:spPr>
          <a:xfrm>
            <a:off x="6148998" y="2624364"/>
            <a:ext cx="2838450" cy="4257675"/>
          </a:xfrm>
          <a:prstGeom prst="rect">
            <a:avLst/>
          </a:prstGeom>
        </p:spPr>
      </p:pic>
      <p:pic>
        <p:nvPicPr>
          <p:cNvPr id="8" name="图片 7">
            <a:extLst>
              <a:ext uri="{FF2B5EF4-FFF2-40B4-BE49-F238E27FC236}">
                <a16:creationId xmlns:a16="http://schemas.microsoft.com/office/drawing/2014/main" id="{7B7570CE-AFAC-A659-DE34-9EA6B9F8F69C}"/>
              </a:ext>
            </a:extLst>
          </p:cNvPr>
          <p:cNvPicPr>
            <a:picLocks noChangeAspect="1"/>
          </p:cNvPicPr>
          <p:nvPr/>
        </p:nvPicPr>
        <p:blipFill>
          <a:blip r:embed="rId6"/>
          <a:stretch>
            <a:fillRect/>
          </a:stretch>
        </p:blipFill>
        <p:spPr>
          <a:xfrm>
            <a:off x="9097215" y="2624364"/>
            <a:ext cx="3028950" cy="2124075"/>
          </a:xfrm>
          <a:prstGeom prst="rect">
            <a:avLst/>
          </a:prstGeom>
        </p:spPr>
      </p:pic>
      <p:cxnSp>
        <p:nvCxnSpPr>
          <p:cNvPr id="10" name="直接连接符 9">
            <a:extLst>
              <a:ext uri="{FF2B5EF4-FFF2-40B4-BE49-F238E27FC236}">
                <a16:creationId xmlns:a16="http://schemas.microsoft.com/office/drawing/2014/main" id="{E8A9E976-F9BF-EEED-A769-06BEB170B015}"/>
              </a:ext>
            </a:extLst>
          </p:cNvPr>
          <p:cNvCxnSpPr>
            <a:cxnSpLocks/>
          </p:cNvCxnSpPr>
          <p:nvPr/>
        </p:nvCxnSpPr>
        <p:spPr>
          <a:xfrm>
            <a:off x="5850194" y="963561"/>
            <a:ext cx="83041" cy="583506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269975"/>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24</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基本内容</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E0FCA399-257B-7103-EE10-4B117734032D}"/>
              </a:ext>
            </a:extLst>
          </p:cNvPr>
          <p:cNvSpPr txBox="1"/>
          <p:nvPr/>
        </p:nvSpPr>
        <p:spPr>
          <a:xfrm>
            <a:off x="580953" y="1443841"/>
            <a:ext cx="11030093" cy="3539430"/>
          </a:xfrm>
          <a:prstGeom prst="rect">
            <a:avLst/>
          </a:prstGeom>
          <a:noFill/>
        </p:spPr>
        <p:txBody>
          <a:bodyPr wrap="square" rtlCol="0">
            <a:spAutoFit/>
          </a:bodyPr>
          <a:lstStyle/>
          <a:p>
            <a:pPr marL="457200" indent="-457200">
              <a:buFont typeface="Arial" panose="020B0604020202020204" pitchFamily="34" charset="0"/>
              <a:buChar char="•"/>
            </a:pPr>
            <a:r>
              <a:rPr lang="zh-CN" altLang="en-US" sz="2800" dirty="0">
                <a:solidFill>
                  <a:srgbClr val="003FB2"/>
                </a:solidFill>
                <a:latin typeface="等线" panose="02010600030101010101" pitchFamily="2" charset="-122"/>
                <a:ea typeface="等线" panose="02010600030101010101" pitchFamily="2" charset="-122"/>
              </a:rPr>
              <a:t>宏观摩擦定律一般不适用于纳米尺度的接触</a:t>
            </a:r>
            <a:endParaRPr lang="en-US" altLang="zh-CN" sz="2800" dirty="0">
              <a:solidFill>
                <a:srgbClr val="003FB2"/>
              </a:solidFill>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zh-CN" altLang="en-US" sz="2800" dirty="0">
                <a:solidFill>
                  <a:srgbClr val="003FB2"/>
                </a:solidFill>
                <a:latin typeface="等线" panose="02010600030101010101" pitchFamily="2" charset="-122"/>
                <a:ea typeface="等线" panose="02010600030101010101" pitchFamily="2" charset="-122"/>
              </a:rPr>
              <a:t>使用具有真实力场的大规模分子动力学模拟来建立干纳米接触中的摩擦规律</a:t>
            </a:r>
            <a:endParaRPr lang="en-US" altLang="zh-CN" sz="2800" dirty="0">
              <a:solidFill>
                <a:srgbClr val="003FB2"/>
              </a:solidFill>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zh-CN" altLang="en-US" sz="2800" dirty="0">
                <a:solidFill>
                  <a:srgbClr val="003FB2"/>
                </a:solidFill>
                <a:latin typeface="等线" panose="02010600030101010101" pitchFamily="2" charset="-122"/>
                <a:ea typeface="等线" panose="02010600030101010101" pitchFamily="2" charset="-122"/>
              </a:rPr>
              <a:t>摩擦力线性依赖于化学相互作用接触的原子的数量，通过将接触面积定义为与相互作用原子的数量成正比</a:t>
            </a:r>
            <a:endParaRPr lang="en-US" altLang="zh-CN" sz="2800" dirty="0">
              <a:solidFill>
                <a:srgbClr val="003FB2"/>
              </a:solidFill>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zh-CN" altLang="en-US" sz="2800" dirty="0">
                <a:solidFill>
                  <a:srgbClr val="003FB2"/>
                </a:solidFill>
                <a:latin typeface="等线" panose="02010600030101010101" pitchFamily="2" charset="-122"/>
                <a:ea typeface="等线" panose="02010600030101010101" pitchFamily="2" charset="-122"/>
              </a:rPr>
              <a:t>多接触面理论在纳米尺度上应更加准确。</a:t>
            </a:r>
            <a:endParaRPr lang="en-US" altLang="zh-CN" sz="2800" dirty="0">
              <a:solidFill>
                <a:srgbClr val="003FB2"/>
              </a:solidFill>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zh-CN" altLang="en-US" sz="2800" dirty="0">
                <a:solidFill>
                  <a:srgbClr val="003FB2"/>
                </a:solidFill>
                <a:latin typeface="等线" panose="02010600030101010101" pitchFamily="2" charset="-122"/>
                <a:ea typeface="等线" panose="02010600030101010101" pitchFamily="2" charset="-122"/>
              </a:rPr>
              <a:t>当接触面之间的黏附减少时，摩擦力对载荷的依赖关系从非线性转变为线性。</a:t>
            </a:r>
          </a:p>
        </p:txBody>
      </p:sp>
    </p:spTree>
    <p:extLst>
      <p:ext uri="{BB962C8B-B14F-4D97-AF65-F5344CB8AC3E}">
        <p14:creationId xmlns:p14="http://schemas.microsoft.com/office/powerpoint/2010/main" val="3827994588"/>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25</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超润滑</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9AD53EC2-8019-3989-AEE9-6CD16584FA1F}"/>
              </a:ext>
            </a:extLst>
          </p:cNvPr>
          <p:cNvSpPr txBox="1"/>
          <p:nvPr/>
        </p:nvSpPr>
        <p:spPr>
          <a:xfrm>
            <a:off x="344046" y="1500572"/>
            <a:ext cx="5211096" cy="2677656"/>
          </a:xfrm>
          <a:prstGeom prst="rect">
            <a:avLst/>
          </a:prstGeom>
          <a:noFill/>
        </p:spPr>
        <p:txBody>
          <a:bodyPr wrap="square">
            <a:spAutoFit/>
          </a:bodyPr>
          <a:lstStyle/>
          <a:p>
            <a:r>
              <a:rPr lang="zh-CN" altLang="en-US" sz="2800" dirty="0">
                <a:solidFill>
                  <a:srgbClr val="003FB2"/>
                </a:solidFill>
                <a:latin typeface="等线" panose="02010600030101010101" pitchFamily="2" charset="-122"/>
                <a:ea typeface="等线" panose="02010600030101010101" pitchFamily="2" charset="-122"/>
              </a:rPr>
              <a:t>对于相互不相称的周期和足够硬的无限晶格，</a:t>
            </a:r>
            <a:r>
              <a:rPr lang="en-US" altLang="zh-CN" sz="2800" dirty="0" err="1">
                <a:solidFill>
                  <a:srgbClr val="003FB2"/>
                </a:solidFill>
                <a:latin typeface="等线" panose="02010600030101010101" pitchFamily="2" charset="-122"/>
                <a:ea typeface="等线" panose="02010600030101010101" pitchFamily="2" charset="-122"/>
              </a:rPr>
              <a:t>Peyrard</a:t>
            </a:r>
            <a:r>
              <a:rPr lang="en-US" altLang="zh-CN" sz="2800" dirty="0">
                <a:solidFill>
                  <a:srgbClr val="003FB2"/>
                </a:solidFill>
                <a:latin typeface="等线" panose="02010600030101010101" pitchFamily="2" charset="-122"/>
                <a:ea typeface="等线" panose="02010600030101010101" pitchFamily="2" charset="-122"/>
              </a:rPr>
              <a:t> and </a:t>
            </a:r>
            <a:r>
              <a:rPr lang="en-US" altLang="zh-CN" sz="2800" dirty="0" err="1">
                <a:solidFill>
                  <a:srgbClr val="003FB2"/>
                </a:solidFill>
                <a:latin typeface="等线" panose="02010600030101010101" pitchFamily="2" charset="-122"/>
                <a:ea typeface="等线" panose="02010600030101010101" pitchFamily="2" charset="-122"/>
              </a:rPr>
              <a:t>Aubry</a:t>
            </a:r>
            <a:r>
              <a:rPr lang="zh-CN" altLang="en-US" sz="2800" dirty="0">
                <a:solidFill>
                  <a:srgbClr val="003FB2"/>
                </a:solidFill>
                <a:latin typeface="等线" panose="02010600030101010101" pitchFamily="2" charset="-122"/>
                <a:ea typeface="等线" panose="02010600030101010101" pitchFamily="2" charset="-122"/>
              </a:rPr>
              <a:t>在</a:t>
            </a:r>
            <a:r>
              <a:rPr lang="en-US" altLang="zh-CN" sz="2800" dirty="0">
                <a:solidFill>
                  <a:srgbClr val="003FB2"/>
                </a:solidFill>
                <a:latin typeface="等线" panose="02010600030101010101" pitchFamily="2" charset="-122"/>
                <a:ea typeface="等线" panose="02010600030101010101" pitchFamily="2" charset="-122"/>
              </a:rPr>
              <a:t>FK</a:t>
            </a:r>
            <a:r>
              <a:rPr lang="zh-CN" altLang="en-US" sz="2800" dirty="0">
                <a:solidFill>
                  <a:srgbClr val="003FB2"/>
                </a:solidFill>
                <a:latin typeface="等线" panose="02010600030101010101" pitchFamily="2" charset="-122"/>
                <a:ea typeface="等线" panose="02010600030101010101" pitchFamily="2" charset="-122"/>
              </a:rPr>
              <a:t>模型中得到了零静摩擦解。</a:t>
            </a:r>
            <a:r>
              <a:rPr lang="en-US" altLang="zh-CN" sz="2800" dirty="0">
                <a:solidFill>
                  <a:srgbClr val="003FB2"/>
                </a:solidFill>
                <a:latin typeface="等线" panose="02010600030101010101" pitchFamily="2" charset="-122"/>
                <a:ea typeface="等线" panose="02010600030101010101" pitchFamily="2" charset="-122"/>
              </a:rPr>
              <a:t>Hirano </a:t>
            </a:r>
            <a:r>
              <a:rPr lang="zh-CN" altLang="en-US" sz="2800" dirty="0">
                <a:solidFill>
                  <a:srgbClr val="003FB2"/>
                </a:solidFill>
                <a:latin typeface="等线" panose="02010600030101010101" pitchFamily="2" charset="-122"/>
                <a:ea typeface="等线" panose="02010600030101010101" pitchFamily="2" charset="-122"/>
              </a:rPr>
              <a:t>和</a:t>
            </a:r>
            <a:r>
              <a:rPr lang="en-US" altLang="zh-CN" sz="2800" dirty="0">
                <a:solidFill>
                  <a:srgbClr val="003FB2"/>
                </a:solidFill>
                <a:latin typeface="等线" panose="02010600030101010101" pitchFamily="2" charset="-122"/>
                <a:ea typeface="等线" panose="02010600030101010101" pitchFamily="2" charset="-122"/>
              </a:rPr>
              <a:t> </a:t>
            </a:r>
            <a:r>
              <a:rPr lang="en-US" altLang="zh-CN" sz="2800" dirty="0" err="1">
                <a:solidFill>
                  <a:srgbClr val="003FB2"/>
                </a:solidFill>
                <a:latin typeface="等线" panose="02010600030101010101" pitchFamily="2" charset="-122"/>
                <a:ea typeface="等线" panose="02010600030101010101" pitchFamily="2" charset="-122"/>
              </a:rPr>
              <a:t>Shinjo</a:t>
            </a:r>
            <a:r>
              <a:rPr lang="en-US" altLang="zh-CN" sz="2800" dirty="0">
                <a:solidFill>
                  <a:srgbClr val="003FB2"/>
                </a:solidFill>
                <a:latin typeface="等线" panose="02010600030101010101" pitchFamily="2" charset="-122"/>
                <a:ea typeface="等线" panose="02010600030101010101" pitchFamily="2" charset="-122"/>
              </a:rPr>
              <a:t> </a:t>
            </a:r>
            <a:r>
              <a:rPr lang="zh-CN" altLang="en-US" sz="2800" dirty="0">
                <a:solidFill>
                  <a:srgbClr val="003FB2"/>
                </a:solidFill>
                <a:latin typeface="等线" panose="02010600030101010101" pitchFamily="2" charset="-122"/>
                <a:ea typeface="等线" panose="02010600030101010101" pitchFamily="2" charset="-122"/>
              </a:rPr>
              <a:t>预测对于无限的不相称接触，动摩擦也应该消失，并将这种效应称为超润滑。</a:t>
            </a:r>
            <a:endParaRPr lang="en-US" altLang="zh-CN" sz="2800" dirty="0">
              <a:solidFill>
                <a:srgbClr val="003FB2"/>
              </a:solidFill>
              <a:latin typeface="等线" panose="02010600030101010101" pitchFamily="2" charset="-122"/>
              <a:ea typeface="等线" panose="02010600030101010101" pitchFamily="2" charset="-122"/>
            </a:endParaRPr>
          </a:p>
        </p:txBody>
      </p:sp>
      <p:pic>
        <p:nvPicPr>
          <p:cNvPr id="6" name="图片 5">
            <a:extLst>
              <a:ext uri="{FF2B5EF4-FFF2-40B4-BE49-F238E27FC236}">
                <a16:creationId xmlns:a16="http://schemas.microsoft.com/office/drawing/2014/main" id="{60F657A8-35FC-1971-9B61-7DFC110A3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211" y="935146"/>
            <a:ext cx="4602879" cy="3398815"/>
          </a:xfrm>
          <a:prstGeom prst="rect">
            <a:avLst/>
          </a:prstGeom>
        </p:spPr>
      </p:pic>
      <p:sp>
        <p:nvSpPr>
          <p:cNvPr id="9" name="文本框 8">
            <a:extLst>
              <a:ext uri="{FF2B5EF4-FFF2-40B4-BE49-F238E27FC236}">
                <a16:creationId xmlns:a16="http://schemas.microsoft.com/office/drawing/2014/main" id="{B2C2E6EB-D3E0-E03D-786C-2724A7F1F1D6}"/>
              </a:ext>
            </a:extLst>
          </p:cNvPr>
          <p:cNvSpPr txBox="1"/>
          <p:nvPr/>
        </p:nvSpPr>
        <p:spPr>
          <a:xfrm>
            <a:off x="6030165" y="4180344"/>
            <a:ext cx="6096000" cy="2677656"/>
          </a:xfrm>
          <a:prstGeom prst="rect">
            <a:avLst/>
          </a:prstGeom>
          <a:noFill/>
        </p:spPr>
        <p:txBody>
          <a:bodyPr wrap="square">
            <a:spAutoFit/>
          </a:bodyPr>
          <a:lstStyle/>
          <a:p>
            <a:r>
              <a:rPr lang="en-US" altLang="zh-CN" sz="2800" dirty="0" err="1">
                <a:solidFill>
                  <a:srgbClr val="003FB2"/>
                </a:solidFill>
                <a:latin typeface="等线" panose="02010600030101010101" pitchFamily="2" charset="-122"/>
                <a:ea typeface="等线" panose="02010600030101010101" pitchFamily="2" charset="-122"/>
              </a:rPr>
              <a:t>Dienwiebel</a:t>
            </a:r>
            <a:r>
              <a:rPr lang="zh-CN" altLang="en-US" sz="2800" dirty="0">
                <a:solidFill>
                  <a:srgbClr val="003FB2"/>
                </a:solidFill>
                <a:latin typeface="等线" panose="02010600030101010101" pitchFamily="2" charset="-122"/>
                <a:ea typeface="等线" panose="02010600030101010101" pitchFamily="2" charset="-122"/>
              </a:rPr>
              <a:t>等人</a:t>
            </a:r>
            <a:r>
              <a:rPr lang="en-US" altLang="zh-CN" sz="2800" dirty="0">
                <a:solidFill>
                  <a:srgbClr val="003FB2"/>
                </a:solidFill>
                <a:latin typeface="等线" panose="02010600030101010101" pitchFamily="2" charset="-122"/>
                <a:ea typeface="等线" panose="02010600030101010101" pitchFamily="2" charset="-122"/>
              </a:rPr>
              <a:t>(2004)</a:t>
            </a:r>
            <a:r>
              <a:rPr lang="zh-CN" altLang="en-US" sz="2800" dirty="0">
                <a:solidFill>
                  <a:srgbClr val="003FB2"/>
                </a:solidFill>
                <a:latin typeface="等线" panose="02010600030101010101" pitchFamily="2" charset="-122"/>
                <a:ea typeface="等线" panose="02010600030101010101" pitchFamily="2" charset="-122"/>
              </a:rPr>
              <a:t>在附着在</a:t>
            </a:r>
            <a:r>
              <a:rPr lang="en-US" altLang="zh-CN" sz="2800" dirty="0">
                <a:solidFill>
                  <a:srgbClr val="003FB2"/>
                </a:solidFill>
                <a:latin typeface="等线" panose="02010600030101010101" pitchFamily="2" charset="-122"/>
                <a:ea typeface="等线" panose="02010600030101010101" pitchFamily="2" charset="-122"/>
              </a:rPr>
              <a:t>FFM</a:t>
            </a:r>
            <a:r>
              <a:rPr lang="zh-CN" altLang="en-US" sz="2800" dirty="0">
                <a:solidFill>
                  <a:srgbClr val="003FB2"/>
                </a:solidFill>
                <a:latin typeface="等线" panose="02010600030101010101" pitchFamily="2" charset="-122"/>
                <a:ea typeface="等线" panose="02010600030101010101" pitchFamily="2" charset="-122"/>
              </a:rPr>
              <a:t>尖端的石墨薄片和原子平面石墨表面之间测量摩擦。</a:t>
            </a:r>
            <a:endParaRPr lang="en-US" altLang="zh-CN" sz="2800" dirty="0">
              <a:solidFill>
                <a:srgbClr val="003FB2"/>
              </a:solidFill>
              <a:latin typeface="等线" panose="02010600030101010101" pitchFamily="2" charset="-122"/>
              <a:ea typeface="等线" panose="02010600030101010101" pitchFamily="2" charset="-122"/>
            </a:endParaRPr>
          </a:p>
          <a:p>
            <a:r>
              <a:rPr lang="zh-CN" altLang="en-US" sz="2800" dirty="0">
                <a:solidFill>
                  <a:srgbClr val="003FB2"/>
                </a:solidFill>
                <a:latin typeface="等线" panose="02010600030101010101" pitchFamily="2" charset="-122"/>
                <a:ea typeface="等线" panose="02010600030101010101" pitchFamily="2" charset="-122"/>
              </a:rPr>
              <a:t>在薄片和衬底的大多数相对取向上发现了超低的摩擦力</a:t>
            </a:r>
            <a:r>
              <a:rPr lang="en-US" altLang="zh-CN" sz="2800" dirty="0">
                <a:solidFill>
                  <a:srgbClr val="003FB2"/>
                </a:solidFill>
                <a:latin typeface="等线" panose="02010600030101010101" pitchFamily="2" charset="-122"/>
                <a:ea typeface="等线" panose="02010600030101010101" pitchFamily="2" charset="-122"/>
              </a:rPr>
              <a:t>(&lt; 50 </a:t>
            </a:r>
            <a:r>
              <a:rPr lang="en-US" altLang="zh-CN" sz="2800" dirty="0" err="1">
                <a:solidFill>
                  <a:srgbClr val="003FB2"/>
                </a:solidFill>
                <a:latin typeface="等线" panose="02010600030101010101" pitchFamily="2" charset="-122"/>
                <a:ea typeface="等线" panose="02010600030101010101" pitchFamily="2" charset="-122"/>
              </a:rPr>
              <a:t>pN</a:t>
            </a:r>
            <a:r>
              <a:rPr lang="en-US" altLang="zh-CN" sz="2800" dirty="0">
                <a:solidFill>
                  <a:srgbClr val="003FB2"/>
                </a:solidFill>
                <a:latin typeface="等线" panose="02010600030101010101" pitchFamily="2" charset="-122"/>
                <a:ea typeface="等线" panose="02010600030101010101" pitchFamily="2" charset="-122"/>
              </a:rPr>
              <a:t>)</a:t>
            </a:r>
            <a:r>
              <a:rPr lang="zh-CN" altLang="en-US" sz="2800" dirty="0">
                <a:solidFill>
                  <a:srgbClr val="003FB2"/>
                </a:solidFill>
                <a:latin typeface="等线" panose="02010600030101010101" pitchFamily="2" charset="-122"/>
                <a:ea typeface="等线" panose="02010600030101010101" pitchFamily="2" charset="-122"/>
              </a:rPr>
              <a:t>，因为接触面处于不相称的状态</a:t>
            </a:r>
            <a:endParaRPr lang="en-US" altLang="zh-CN" sz="2800" dirty="0">
              <a:solidFill>
                <a:srgbClr val="003FB2"/>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4224351613"/>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26</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超润滑</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BD8A121D-E323-8224-1C90-F4F6B57A4D87}"/>
              </a:ext>
            </a:extLst>
          </p:cNvPr>
          <p:cNvSpPr txBox="1"/>
          <p:nvPr/>
        </p:nvSpPr>
        <p:spPr>
          <a:xfrm>
            <a:off x="501446" y="1430196"/>
            <a:ext cx="10805652" cy="3108543"/>
          </a:xfrm>
          <a:prstGeom prst="rect">
            <a:avLst/>
          </a:prstGeom>
          <a:noFill/>
        </p:spPr>
        <p:txBody>
          <a:bodyPr wrap="square">
            <a:spAutoFit/>
          </a:bodyPr>
          <a:lstStyle/>
          <a:p>
            <a:pPr marL="457200" indent="-457200">
              <a:buFont typeface="Arial" panose="020B0604020202020204" pitchFamily="34" charset="0"/>
              <a:buChar char="•"/>
            </a:pPr>
            <a:r>
              <a:rPr lang="zh-CN" altLang="en-US" sz="2800" dirty="0">
                <a:solidFill>
                  <a:srgbClr val="003FB2"/>
                </a:solidFill>
                <a:latin typeface="等线" panose="02010600030101010101" pitchFamily="2" charset="-122"/>
                <a:ea typeface="等线" panose="02010600030101010101" pitchFamily="2" charset="-122"/>
              </a:rPr>
              <a:t>超润滑是两个不相称的周期表面在干接触中滑动的现象，没有造成能量耗散的原子尺度的粘滑不稳定性。</a:t>
            </a:r>
            <a:endParaRPr lang="en-US" altLang="zh-CN" sz="2800" dirty="0">
              <a:solidFill>
                <a:srgbClr val="003FB2"/>
              </a:solidFill>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zh-CN" altLang="en-US" sz="2800" dirty="0">
                <a:solidFill>
                  <a:srgbClr val="003FB2"/>
                </a:solidFill>
                <a:latin typeface="等线" panose="02010600030101010101" pitchFamily="2" charset="-122"/>
                <a:ea typeface="等线" panose="02010600030101010101" pitchFamily="2" charset="-122"/>
              </a:rPr>
              <a:t>物理机理为两个相互作用的无限不相称系统的能量与它们的相对位置无关，或是它们足够硬不会打滑。</a:t>
            </a:r>
            <a:endParaRPr lang="en-US" altLang="zh-CN" sz="2800" dirty="0">
              <a:solidFill>
                <a:srgbClr val="003FB2"/>
              </a:solidFill>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zh-CN" altLang="en-US" sz="2800" dirty="0">
                <a:solidFill>
                  <a:srgbClr val="003FB2"/>
                </a:solidFill>
                <a:latin typeface="等线" panose="02010600030101010101" pitchFamily="2" charset="-122"/>
                <a:ea typeface="等线" panose="02010600030101010101" pitchFamily="2" charset="-122"/>
              </a:rPr>
              <a:t>超润滑不是在滑动状态下零摩擦，周期界面只抵消了源于低速粘滑不稳定性的能量耗散通道之一，其他耗散过程仍然存在，动摩擦力不会消失，只是有望大幅减少。</a:t>
            </a:r>
          </a:p>
        </p:txBody>
      </p:sp>
    </p:spTree>
    <p:extLst>
      <p:ext uri="{BB962C8B-B14F-4D97-AF65-F5344CB8AC3E}">
        <p14:creationId xmlns:p14="http://schemas.microsoft.com/office/powerpoint/2010/main" val="2061149107"/>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27</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目录</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7D24E918-8130-752B-5D12-D1BFE852AE0F}"/>
              </a:ext>
            </a:extLst>
          </p:cNvPr>
          <p:cNvSpPr txBox="1"/>
          <p:nvPr/>
        </p:nvSpPr>
        <p:spPr>
          <a:xfrm>
            <a:off x="688256" y="1443841"/>
            <a:ext cx="8150943" cy="4524315"/>
          </a:xfrm>
          <a:prstGeom prst="rect">
            <a:avLst/>
          </a:prstGeom>
          <a:noFill/>
        </p:spPr>
        <p:txBody>
          <a:bodyPr wrap="square">
            <a:spAutoFit/>
          </a:bodyPr>
          <a:lstStyle/>
          <a:p>
            <a:r>
              <a:rPr lang="en-US" altLang="zh-CN" sz="3600" dirty="0">
                <a:solidFill>
                  <a:srgbClr val="003FB2"/>
                </a:solidFill>
                <a:latin typeface="等线" panose="02010600030101010101" pitchFamily="2" charset="-122"/>
                <a:ea typeface="等线" panose="02010600030101010101" pitchFamily="2" charset="-122"/>
              </a:rPr>
              <a:t>1</a:t>
            </a:r>
            <a:r>
              <a:rPr lang="zh-CN" altLang="en-US" sz="3600" dirty="0">
                <a:solidFill>
                  <a:srgbClr val="003FB2"/>
                </a:solidFill>
                <a:latin typeface="等线" panose="02010600030101010101" pitchFamily="2" charset="-122"/>
                <a:ea typeface="等线" panose="02010600030101010101" pitchFamily="2" charset="-122"/>
              </a:rPr>
              <a:t>、宏观摩擦</a:t>
            </a:r>
            <a:endParaRPr lang="en-US" altLang="zh-CN" sz="3600" dirty="0">
              <a:solidFill>
                <a:srgbClr val="003FB2"/>
              </a:solidFill>
              <a:latin typeface="等线" panose="02010600030101010101" pitchFamily="2" charset="-122"/>
              <a:ea typeface="等线" panose="02010600030101010101" pitchFamily="2" charset="-122"/>
            </a:endParaRPr>
          </a:p>
          <a:p>
            <a:r>
              <a:rPr lang="en-US" altLang="zh-CN" sz="3600" dirty="0">
                <a:solidFill>
                  <a:srgbClr val="003FB2"/>
                </a:solidFill>
                <a:latin typeface="等线" panose="02010600030101010101" pitchFamily="2" charset="-122"/>
                <a:ea typeface="等线" panose="02010600030101010101" pitchFamily="2" charset="-122"/>
              </a:rPr>
              <a:t>2</a:t>
            </a:r>
            <a:r>
              <a:rPr lang="zh-CN" altLang="en-US" sz="3600" dirty="0">
                <a:solidFill>
                  <a:srgbClr val="003FB2"/>
                </a:solidFill>
                <a:latin typeface="等线" panose="02010600030101010101" pitchFamily="2" charset="-122"/>
                <a:ea typeface="等线" panose="02010600030101010101" pitchFamily="2" charset="-122"/>
              </a:rPr>
              <a:t>、微观摩擦</a:t>
            </a:r>
            <a:endParaRPr lang="en-US" altLang="zh-CN" sz="3600" dirty="0">
              <a:solidFill>
                <a:srgbClr val="003FB2"/>
              </a:solidFill>
              <a:latin typeface="等线" panose="02010600030101010101" pitchFamily="2" charset="-122"/>
              <a:ea typeface="等线" panose="02010600030101010101" pitchFamily="2" charset="-122"/>
            </a:endParaRPr>
          </a:p>
          <a:p>
            <a:r>
              <a:rPr lang="en-US" altLang="zh-CN" sz="3600" dirty="0">
                <a:solidFill>
                  <a:srgbClr val="003FB2"/>
                </a:solidFill>
                <a:latin typeface="等线" panose="02010600030101010101" pitchFamily="2" charset="-122"/>
                <a:ea typeface="等线" panose="02010600030101010101" pitchFamily="2" charset="-122"/>
              </a:rPr>
              <a:t>  2.1 PT</a:t>
            </a:r>
            <a:r>
              <a:rPr lang="zh-CN" altLang="en-US" sz="3600" dirty="0">
                <a:solidFill>
                  <a:srgbClr val="003FB2"/>
                </a:solidFill>
                <a:latin typeface="等线" panose="02010600030101010101" pitchFamily="2" charset="-122"/>
                <a:ea typeface="等线" panose="02010600030101010101" pitchFamily="2" charset="-122"/>
              </a:rPr>
              <a:t>模型</a:t>
            </a:r>
            <a:endParaRPr lang="en-US" altLang="zh-CN" sz="3600" dirty="0">
              <a:solidFill>
                <a:srgbClr val="003FB2"/>
              </a:solidFill>
              <a:latin typeface="等线" panose="02010600030101010101" pitchFamily="2" charset="-122"/>
              <a:ea typeface="等线" panose="02010600030101010101" pitchFamily="2" charset="-122"/>
            </a:endParaRPr>
          </a:p>
          <a:p>
            <a:r>
              <a:rPr lang="en-US" altLang="zh-CN" sz="3600" dirty="0">
                <a:solidFill>
                  <a:srgbClr val="003FB2"/>
                </a:solidFill>
                <a:latin typeface="等线" panose="02010600030101010101" pitchFamily="2" charset="-122"/>
                <a:ea typeface="等线" panose="02010600030101010101" pitchFamily="2" charset="-122"/>
              </a:rPr>
              <a:t>  2.2 FK</a:t>
            </a:r>
            <a:r>
              <a:rPr lang="zh-CN" altLang="en-US" sz="3600" dirty="0">
                <a:solidFill>
                  <a:srgbClr val="003FB2"/>
                </a:solidFill>
                <a:latin typeface="等线" panose="02010600030101010101" pitchFamily="2" charset="-122"/>
                <a:ea typeface="等线" panose="02010600030101010101" pitchFamily="2" charset="-122"/>
              </a:rPr>
              <a:t>模型</a:t>
            </a:r>
            <a:endParaRPr lang="en-US" altLang="zh-CN" sz="3600" dirty="0">
              <a:solidFill>
                <a:srgbClr val="003FB2"/>
              </a:solidFill>
              <a:latin typeface="等线" panose="02010600030101010101" pitchFamily="2" charset="-122"/>
              <a:ea typeface="等线" panose="02010600030101010101" pitchFamily="2" charset="-122"/>
            </a:endParaRPr>
          </a:p>
          <a:p>
            <a:r>
              <a:rPr lang="en-US" altLang="zh-CN" sz="3600" dirty="0">
                <a:solidFill>
                  <a:srgbClr val="003FB2"/>
                </a:solidFill>
                <a:latin typeface="等线" panose="02010600030101010101" pitchFamily="2" charset="-122"/>
                <a:ea typeface="等线" panose="02010600030101010101" pitchFamily="2" charset="-122"/>
              </a:rPr>
              <a:t>3</a:t>
            </a:r>
            <a:r>
              <a:rPr lang="zh-CN" altLang="en-US" sz="3600" dirty="0">
                <a:solidFill>
                  <a:srgbClr val="003FB2"/>
                </a:solidFill>
                <a:latin typeface="等线" panose="02010600030101010101" pitchFamily="2" charset="-122"/>
                <a:ea typeface="等线" panose="02010600030101010101" pitchFamily="2" charset="-122"/>
              </a:rPr>
              <a:t>、摩擦实例</a:t>
            </a:r>
            <a:endParaRPr lang="en-US" altLang="zh-CN" sz="3600" dirty="0">
              <a:solidFill>
                <a:srgbClr val="003FB2"/>
              </a:solidFill>
              <a:latin typeface="等线" panose="02010600030101010101" pitchFamily="2" charset="-122"/>
              <a:ea typeface="等线" panose="02010600030101010101" pitchFamily="2" charset="-122"/>
            </a:endParaRPr>
          </a:p>
          <a:p>
            <a:r>
              <a:rPr lang="en-US" altLang="zh-CN" sz="3600" dirty="0">
                <a:solidFill>
                  <a:srgbClr val="003FB2"/>
                </a:solidFill>
                <a:latin typeface="等线" panose="02010600030101010101" pitchFamily="2" charset="-122"/>
                <a:ea typeface="等线" panose="02010600030101010101" pitchFamily="2" charset="-122"/>
              </a:rPr>
              <a:t>  3.1 </a:t>
            </a:r>
            <a:r>
              <a:rPr lang="zh-CN" altLang="en-US" sz="3600" dirty="0">
                <a:solidFill>
                  <a:srgbClr val="003FB2"/>
                </a:solidFill>
                <a:latin typeface="等线" panose="02010600030101010101" pitchFamily="2" charset="-122"/>
                <a:ea typeface="等线" panose="02010600030101010101" pitchFamily="2" charset="-122"/>
              </a:rPr>
              <a:t>摩擦机制探究</a:t>
            </a:r>
          </a:p>
          <a:p>
            <a:r>
              <a:rPr lang="en-US" altLang="zh-CN" sz="3600" dirty="0">
                <a:solidFill>
                  <a:srgbClr val="003FB2"/>
                </a:solidFill>
                <a:latin typeface="等线" panose="02010600030101010101" pitchFamily="2" charset="-122"/>
                <a:ea typeface="等线" panose="02010600030101010101" pitchFamily="2" charset="-122"/>
              </a:rPr>
              <a:t>  3.2 </a:t>
            </a:r>
            <a:r>
              <a:rPr lang="zh-CN" altLang="en-US" sz="3600" dirty="0">
                <a:solidFill>
                  <a:srgbClr val="003FB2"/>
                </a:solidFill>
                <a:latin typeface="等线" panose="02010600030101010101" pitchFamily="2" charset="-122"/>
                <a:ea typeface="等线" panose="02010600030101010101" pitchFamily="2" charset="-122"/>
              </a:rPr>
              <a:t>超润滑</a:t>
            </a:r>
            <a:endParaRPr lang="en-US" altLang="zh-CN" sz="3600" dirty="0">
              <a:solidFill>
                <a:srgbClr val="003FB2"/>
              </a:solidFill>
              <a:latin typeface="等线" panose="02010600030101010101" pitchFamily="2" charset="-122"/>
              <a:ea typeface="等线" panose="02010600030101010101" pitchFamily="2" charset="-122"/>
            </a:endParaRPr>
          </a:p>
          <a:p>
            <a:r>
              <a:rPr lang="en-US" altLang="zh-CN" sz="3600" dirty="0">
                <a:solidFill>
                  <a:srgbClr val="003FB2"/>
                </a:solidFill>
                <a:latin typeface="等线" panose="02010600030101010101" pitchFamily="2" charset="-122"/>
                <a:ea typeface="等线" panose="02010600030101010101" pitchFamily="2" charset="-122"/>
              </a:rPr>
              <a:t>4</a:t>
            </a:r>
            <a:r>
              <a:rPr lang="zh-CN" altLang="en-US" sz="3600" dirty="0">
                <a:solidFill>
                  <a:srgbClr val="003FB2"/>
                </a:solidFill>
                <a:latin typeface="等线" panose="02010600030101010101" pitchFamily="2" charset="-122"/>
                <a:ea typeface="等线" panose="02010600030101010101" pitchFamily="2" charset="-122"/>
              </a:rPr>
              <a:t>、总结</a:t>
            </a:r>
          </a:p>
        </p:txBody>
      </p:sp>
      <p:pic>
        <p:nvPicPr>
          <p:cNvPr id="6" name="图片 5">
            <a:extLst>
              <a:ext uri="{FF2B5EF4-FFF2-40B4-BE49-F238E27FC236}">
                <a16:creationId xmlns:a16="http://schemas.microsoft.com/office/drawing/2014/main" id="{7613707A-1CA7-9C91-C140-1D2EF91FB5BF}"/>
              </a:ext>
            </a:extLst>
          </p:cNvPr>
          <p:cNvPicPr>
            <a:picLocks noChangeAspect="1"/>
          </p:cNvPicPr>
          <p:nvPr/>
        </p:nvPicPr>
        <p:blipFill>
          <a:blip r:embed="rId3"/>
          <a:stretch>
            <a:fillRect/>
          </a:stretch>
        </p:blipFill>
        <p:spPr>
          <a:xfrm>
            <a:off x="5904526" y="1880384"/>
            <a:ext cx="4581525" cy="3533775"/>
          </a:xfrm>
          <a:prstGeom prst="rect">
            <a:avLst/>
          </a:prstGeom>
        </p:spPr>
      </p:pic>
    </p:spTree>
    <p:extLst>
      <p:ext uri="{BB962C8B-B14F-4D97-AF65-F5344CB8AC3E}">
        <p14:creationId xmlns:p14="http://schemas.microsoft.com/office/powerpoint/2010/main" val="4190840875"/>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28</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参考文献</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719E72E3-4B96-DEBE-A587-8FD22A5F5B0C}"/>
              </a:ext>
            </a:extLst>
          </p:cNvPr>
          <p:cNvSpPr txBox="1"/>
          <p:nvPr/>
        </p:nvSpPr>
        <p:spPr>
          <a:xfrm>
            <a:off x="521108" y="1341521"/>
            <a:ext cx="11218607" cy="5262979"/>
          </a:xfrm>
          <a:prstGeom prst="rect">
            <a:avLst/>
          </a:prstGeom>
          <a:noFill/>
        </p:spPr>
        <p:txBody>
          <a:bodyPr wrap="square">
            <a:spAutoFit/>
          </a:bodyPr>
          <a:lstStyle/>
          <a:p>
            <a:r>
              <a:rPr lang="en-US" altLang="zh-CN" sz="2800" dirty="0">
                <a:solidFill>
                  <a:srgbClr val="003FB2"/>
                </a:solidFill>
                <a:latin typeface="等线" panose="02010600030101010101" pitchFamily="2" charset="-122"/>
                <a:ea typeface="等线" panose="02010600030101010101" pitchFamily="2" charset="-122"/>
              </a:rPr>
              <a:t>Mo, Y., Turner, K. T., &amp; </a:t>
            </a:r>
            <a:r>
              <a:rPr lang="en-US" altLang="zh-CN" sz="2800" dirty="0" err="1">
                <a:solidFill>
                  <a:srgbClr val="003FB2"/>
                </a:solidFill>
                <a:latin typeface="等线" panose="02010600030101010101" pitchFamily="2" charset="-122"/>
                <a:ea typeface="等线" panose="02010600030101010101" pitchFamily="2" charset="-122"/>
              </a:rPr>
              <a:t>Szlufarska</a:t>
            </a:r>
            <a:r>
              <a:rPr lang="en-US" altLang="zh-CN" sz="2800" dirty="0">
                <a:solidFill>
                  <a:srgbClr val="003FB2"/>
                </a:solidFill>
                <a:latin typeface="等线" panose="02010600030101010101" pitchFamily="2" charset="-122"/>
                <a:ea typeface="等线" panose="02010600030101010101" pitchFamily="2" charset="-122"/>
              </a:rPr>
              <a:t>, I. (2009). Friction laws at the nanoscale. Nature, 457(7233), 1116-9.</a:t>
            </a:r>
          </a:p>
          <a:p>
            <a:r>
              <a:rPr lang="en-US" altLang="zh-CN" sz="2800" dirty="0">
                <a:solidFill>
                  <a:srgbClr val="003FB2"/>
                </a:solidFill>
                <a:latin typeface="等线" panose="02010600030101010101" pitchFamily="2" charset="-122"/>
                <a:ea typeface="等线" panose="02010600030101010101" pitchFamily="2" charset="-122"/>
              </a:rPr>
              <a:t>Phys. Rev. Lett. 92, 126101 – Published 24 March 2004</a:t>
            </a:r>
          </a:p>
          <a:p>
            <a:r>
              <a:rPr lang="en-US" altLang="zh-CN" sz="2800" dirty="0">
                <a:solidFill>
                  <a:srgbClr val="003FB2"/>
                </a:solidFill>
                <a:latin typeface="等线" panose="02010600030101010101" pitchFamily="2" charset="-122"/>
                <a:ea typeface="等线" panose="02010600030101010101" pitchFamily="2" charset="-122"/>
              </a:rPr>
              <a:t>Modeling friction: From nanoscale to mesoscale”(</a:t>
            </a:r>
            <a:r>
              <a:rPr lang="en-US" altLang="zh-CN" sz="2800" dirty="0" err="1">
                <a:solidFill>
                  <a:srgbClr val="003FB2"/>
                </a:solidFill>
                <a:latin typeface="等线" panose="02010600030101010101" pitchFamily="2" charset="-122"/>
                <a:ea typeface="等线" panose="02010600030101010101" pitchFamily="2" charset="-122"/>
              </a:rPr>
              <a:t>Vanossi</a:t>
            </a:r>
            <a:r>
              <a:rPr lang="en-US" altLang="zh-CN" sz="2800" dirty="0">
                <a:solidFill>
                  <a:srgbClr val="003FB2"/>
                </a:solidFill>
                <a:latin typeface="等线" panose="02010600030101010101" pitchFamily="2" charset="-122"/>
                <a:ea typeface="等线" panose="02010600030101010101" pitchFamily="2" charset="-122"/>
              </a:rPr>
              <a:t>, Andrea et al., Rev. Mod. Phys. 85, 529(2013))</a:t>
            </a:r>
          </a:p>
          <a:p>
            <a:r>
              <a:rPr lang="zh-CN" altLang="en-US" sz="2800" dirty="0">
                <a:solidFill>
                  <a:srgbClr val="003FB2"/>
                </a:solidFill>
                <a:latin typeface="等线" panose="02010600030101010101" pitchFamily="2" charset="-122"/>
                <a:ea typeface="等线" panose="02010600030101010101" pitchFamily="2" charset="-122"/>
              </a:rPr>
              <a:t>张博召</a:t>
            </a:r>
            <a:r>
              <a:rPr lang="en-US" altLang="zh-CN" sz="2800" dirty="0">
                <a:solidFill>
                  <a:srgbClr val="003FB2"/>
                </a:solidFill>
                <a:latin typeface="等线" panose="02010600030101010101" pitchFamily="2" charset="-122"/>
                <a:ea typeface="等线" panose="02010600030101010101" pitchFamily="2" charset="-122"/>
              </a:rPr>
              <a:t>. </a:t>
            </a:r>
            <a:r>
              <a:rPr lang="zh-CN" altLang="en-US" sz="2800" dirty="0">
                <a:solidFill>
                  <a:srgbClr val="003FB2"/>
                </a:solidFill>
                <a:latin typeface="等线" panose="02010600030101010101" pitchFamily="2" charset="-122"/>
                <a:ea typeface="等线" panose="02010600030101010101" pitchFamily="2" charset="-122"/>
              </a:rPr>
              <a:t>微观摩擦学电荷转移调控机理的第一性原理研究</a:t>
            </a:r>
            <a:r>
              <a:rPr lang="en-US" altLang="zh-CN" sz="2800" dirty="0">
                <a:solidFill>
                  <a:srgbClr val="003FB2"/>
                </a:solidFill>
                <a:latin typeface="等线" panose="02010600030101010101" pitchFamily="2" charset="-122"/>
                <a:ea typeface="等线" panose="02010600030101010101" pitchFamily="2" charset="-122"/>
              </a:rPr>
              <a:t>[D]. </a:t>
            </a:r>
            <a:r>
              <a:rPr lang="zh-CN" altLang="en-US" sz="2800" dirty="0">
                <a:solidFill>
                  <a:srgbClr val="003FB2"/>
                </a:solidFill>
                <a:latin typeface="等线" panose="02010600030101010101" pitchFamily="2" charset="-122"/>
                <a:ea typeface="等线" panose="02010600030101010101" pitchFamily="2" charset="-122"/>
              </a:rPr>
              <a:t>甘肃</a:t>
            </a:r>
            <a:r>
              <a:rPr lang="en-US" altLang="zh-CN" sz="2800" dirty="0">
                <a:solidFill>
                  <a:srgbClr val="003FB2"/>
                </a:solidFill>
                <a:latin typeface="等线" panose="02010600030101010101" pitchFamily="2" charset="-122"/>
                <a:ea typeface="等线" panose="02010600030101010101" pitchFamily="2" charset="-122"/>
              </a:rPr>
              <a:t>:</a:t>
            </a:r>
            <a:r>
              <a:rPr lang="zh-CN" altLang="en-US" sz="2800" dirty="0">
                <a:solidFill>
                  <a:srgbClr val="003FB2"/>
                </a:solidFill>
                <a:latin typeface="等线" panose="02010600030101010101" pitchFamily="2" charset="-122"/>
                <a:ea typeface="等线" panose="02010600030101010101" pitchFamily="2" charset="-122"/>
              </a:rPr>
              <a:t>兰州大学</a:t>
            </a:r>
            <a:r>
              <a:rPr lang="en-US" altLang="zh-CN" sz="2800" dirty="0">
                <a:solidFill>
                  <a:srgbClr val="003FB2"/>
                </a:solidFill>
                <a:latin typeface="等线" panose="02010600030101010101" pitchFamily="2" charset="-122"/>
                <a:ea typeface="等线" panose="02010600030101010101" pitchFamily="2" charset="-122"/>
              </a:rPr>
              <a:t>,2020.</a:t>
            </a:r>
          </a:p>
          <a:p>
            <a:r>
              <a:rPr lang="zh-CN" altLang="en-US" sz="2800" dirty="0">
                <a:solidFill>
                  <a:srgbClr val="003FB2"/>
                </a:solidFill>
                <a:latin typeface="等线" panose="02010600030101010101" pitchFamily="2" charset="-122"/>
                <a:ea typeface="等线" panose="02010600030101010101" pitchFamily="2" charset="-122"/>
              </a:rPr>
              <a:t>钱林茂 </a:t>
            </a:r>
            <a:r>
              <a:rPr lang="en-US" altLang="zh-CN" sz="2800" dirty="0">
                <a:solidFill>
                  <a:srgbClr val="003FB2"/>
                </a:solidFill>
                <a:latin typeface="等线" panose="02010600030101010101" pitchFamily="2" charset="-122"/>
                <a:ea typeface="等线" panose="02010600030101010101" pitchFamily="2" charset="-122"/>
              </a:rPr>
              <a:t>.</a:t>
            </a:r>
            <a:r>
              <a:rPr lang="zh-CN" altLang="en-US" sz="2800" dirty="0">
                <a:solidFill>
                  <a:srgbClr val="003FB2"/>
                </a:solidFill>
                <a:latin typeface="等线" panose="02010600030101010101" pitchFamily="2" charset="-122"/>
                <a:ea typeface="等线" panose="02010600030101010101" pitchFamily="2" charset="-122"/>
              </a:rPr>
              <a:t> 纳米摩擦学</a:t>
            </a:r>
            <a:r>
              <a:rPr lang="en-US" altLang="zh-CN" sz="2800" dirty="0">
                <a:solidFill>
                  <a:srgbClr val="003FB2"/>
                </a:solidFill>
                <a:latin typeface="等线" panose="02010600030101010101" pitchFamily="2" charset="-122"/>
                <a:ea typeface="等线" panose="02010600030101010101" pitchFamily="2" charset="-122"/>
              </a:rPr>
              <a:t>[M]. </a:t>
            </a:r>
            <a:r>
              <a:rPr lang="zh-CN" altLang="en-US" sz="2800" dirty="0">
                <a:solidFill>
                  <a:srgbClr val="003FB2"/>
                </a:solidFill>
                <a:latin typeface="等线" panose="02010600030101010101" pitchFamily="2" charset="-122"/>
                <a:ea typeface="等线" panose="02010600030101010101" pitchFamily="2" charset="-122"/>
              </a:rPr>
              <a:t> 北京</a:t>
            </a:r>
            <a:r>
              <a:rPr lang="en-US" altLang="zh-CN" sz="2800" dirty="0">
                <a:solidFill>
                  <a:srgbClr val="003FB2"/>
                </a:solidFill>
                <a:latin typeface="等线" panose="02010600030101010101" pitchFamily="2" charset="-122"/>
                <a:ea typeface="等线" panose="02010600030101010101" pitchFamily="2" charset="-122"/>
              </a:rPr>
              <a:t>:</a:t>
            </a:r>
            <a:r>
              <a:rPr lang="zh-CN" altLang="en-US" sz="2800" dirty="0">
                <a:solidFill>
                  <a:srgbClr val="003FB2"/>
                </a:solidFill>
                <a:latin typeface="等线" panose="02010600030101010101" pitchFamily="2" charset="-122"/>
                <a:ea typeface="等线" panose="02010600030101010101" pitchFamily="2" charset="-122"/>
              </a:rPr>
              <a:t>科学出版社</a:t>
            </a:r>
            <a:r>
              <a:rPr lang="en-US" altLang="zh-CN" sz="2800" dirty="0">
                <a:solidFill>
                  <a:srgbClr val="003FB2"/>
                </a:solidFill>
                <a:latin typeface="等线" panose="02010600030101010101" pitchFamily="2" charset="-122"/>
                <a:ea typeface="等线" panose="02010600030101010101" pitchFamily="2" charset="-122"/>
              </a:rPr>
              <a:t>. 2014.</a:t>
            </a:r>
          </a:p>
          <a:p>
            <a:r>
              <a:rPr lang="en-US" altLang="zh-CN" sz="2800" dirty="0" err="1">
                <a:solidFill>
                  <a:srgbClr val="003FB2"/>
                </a:solidFill>
                <a:latin typeface="等线" panose="02010600030101010101" pitchFamily="2" charset="-122"/>
                <a:ea typeface="等线" panose="02010600030101010101" pitchFamily="2" charset="-122"/>
              </a:rPr>
              <a:t>Kurkijarvi</a:t>
            </a:r>
            <a:r>
              <a:rPr lang="en-US" altLang="zh-CN" sz="2800" dirty="0">
                <a:solidFill>
                  <a:srgbClr val="003FB2"/>
                </a:solidFill>
                <a:latin typeface="等线" panose="02010600030101010101" pitchFamily="2" charset="-122"/>
                <a:ea typeface="等线" panose="02010600030101010101" pitchFamily="2" charset="-122"/>
              </a:rPr>
              <a:t>, J., 1972, Phys. Rev. B 6, 832.</a:t>
            </a:r>
          </a:p>
          <a:p>
            <a:r>
              <a:rPr lang="de-DE" altLang="zh-CN" sz="2800" dirty="0">
                <a:solidFill>
                  <a:srgbClr val="003FB2"/>
                </a:solidFill>
                <a:latin typeface="等线" panose="02010600030101010101" pitchFamily="2" charset="-122"/>
                <a:ea typeface="等线" panose="02010600030101010101" pitchFamily="2" charset="-122"/>
              </a:rPr>
              <a:t>Labusch, R., 1970, Phys. Status Solidi B 41, 659.</a:t>
            </a:r>
          </a:p>
          <a:p>
            <a:r>
              <a:rPr lang="en-US" altLang="zh-CN" sz="2800" dirty="0" err="1">
                <a:solidFill>
                  <a:srgbClr val="003FB2"/>
                </a:solidFill>
                <a:latin typeface="等线" panose="02010600030101010101" pitchFamily="2" charset="-122"/>
                <a:ea typeface="等线" panose="02010600030101010101" pitchFamily="2" charset="-122"/>
              </a:rPr>
              <a:t>M¨user</a:t>
            </a:r>
            <a:r>
              <a:rPr lang="en-US" altLang="zh-CN" sz="2800" dirty="0">
                <a:solidFill>
                  <a:srgbClr val="003FB2"/>
                </a:solidFill>
                <a:latin typeface="等线" panose="02010600030101010101" pitchFamily="2" charset="-122"/>
                <a:ea typeface="等线" panose="02010600030101010101" pitchFamily="2" charset="-122"/>
              </a:rPr>
              <a:t>, M. H., 2002, Phys. Rev. Lett. 89, 224301.</a:t>
            </a:r>
          </a:p>
          <a:p>
            <a:r>
              <a:rPr lang="en-US" altLang="zh-CN" sz="2800" dirty="0" err="1">
                <a:solidFill>
                  <a:srgbClr val="003FB2"/>
                </a:solidFill>
                <a:latin typeface="等线" panose="02010600030101010101" pitchFamily="2" charset="-122"/>
                <a:ea typeface="等线" panose="02010600030101010101" pitchFamily="2" charset="-122"/>
              </a:rPr>
              <a:t>Krim</a:t>
            </a:r>
            <a:r>
              <a:rPr lang="en-US" altLang="zh-CN" sz="2800" dirty="0">
                <a:solidFill>
                  <a:srgbClr val="003FB2"/>
                </a:solidFill>
                <a:latin typeface="等线" panose="02010600030101010101" pitchFamily="2" charset="-122"/>
                <a:ea typeface="等线" panose="02010600030101010101" pitchFamily="2" charset="-122"/>
              </a:rPr>
              <a:t>, J., 1999, Phys. Rev. Lett. 83, 1262.</a:t>
            </a:r>
          </a:p>
        </p:txBody>
      </p:sp>
    </p:spTree>
    <p:extLst>
      <p:ext uri="{BB962C8B-B14F-4D97-AF65-F5344CB8AC3E}">
        <p14:creationId xmlns:p14="http://schemas.microsoft.com/office/powerpoint/2010/main" val="1455528467"/>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ABE99E6-CBA3-4078-91DE-FB146613B57A}"/>
              </a:ext>
            </a:extLst>
          </p:cNvPr>
          <p:cNvPicPr>
            <a:picLocks noChangeAspect="1"/>
          </p:cNvPicPr>
          <p:nvPr/>
        </p:nvPicPr>
        <p:blipFill rotWithShape="1">
          <a:blip r:embed="rId3">
            <a:extLst>
              <a:ext uri="{28A0092B-C50C-407E-A947-70E740481C1C}">
                <a14:useLocalDpi xmlns:a14="http://schemas.microsoft.com/office/drawing/2010/main" val="0"/>
              </a:ext>
            </a:extLst>
          </a:blip>
          <a:srcRect t="4197"/>
          <a:stretch/>
        </p:blipFill>
        <p:spPr>
          <a:xfrm>
            <a:off x="4741660" y="1643521"/>
            <a:ext cx="7450339" cy="3570957"/>
          </a:xfrm>
          <a:prstGeom prst="rect">
            <a:avLst/>
          </a:prstGeom>
        </p:spPr>
      </p:pic>
      <p:grpSp>
        <p:nvGrpSpPr>
          <p:cNvPr id="5" name="12">
            <a:extLst>
              <a:ext uri="{FF2B5EF4-FFF2-40B4-BE49-F238E27FC236}">
                <a16:creationId xmlns:a16="http://schemas.microsoft.com/office/drawing/2014/main" id="{E24407B5-0651-44DD-93E4-A4D7402A8638}"/>
              </a:ext>
            </a:extLst>
          </p:cNvPr>
          <p:cNvGrpSpPr/>
          <p:nvPr/>
        </p:nvGrpSpPr>
        <p:grpSpPr>
          <a:xfrm>
            <a:off x="-136395" y="1248015"/>
            <a:ext cx="5015111" cy="4361970"/>
            <a:chOff x="1415158" y="110549"/>
            <a:chExt cx="11130997" cy="6639972"/>
          </a:xfrm>
          <a:solidFill>
            <a:srgbClr val="C00000"/>
          </a:solidFill>
        </p:grpSpPr>
        <p:grpSp>
          <p:nvGrpSpPr>
            <p:cNvPr id="7" name="组合 6">
              <a:extLst>
                <a:ext uri="{FF2B5EF4-FFF2-40B4-BE49-F238E27FC236}">
                  <a16:creationId xmlns:a16="http://schemas.microsoft.com/office/drawing/2014/main" id="{0192BB1D-BC9B-4DD3-9F6F-BE92E2678AC9}"/>
                </a:ext>
              </a:extLst>
            </p:cNvPr>
            <p:cNvGrpSpPr/>
            <p:nvPr/>
          </p:nvGrpSpPr>
          <p:grpSpPr>
            <a:xfrm>
              <a:off x="1719343" y="110549"/>
              <a:ext cx="10826812" cy="6639972"/>
              <a:chOff x="0" y="847602"/>
              <a:chExt cx="7232475" cy="4435597"/>
            </a:xfrm>
            <a:grpFill/>
          </p:grpSpPr>
          <p:sp>
            <p:nvSpPr>
              <p:cNvPr id="10" name="12-1">
                <a:extLst>
                  <a:ext uri="{FF2B5EF4-FFF2-40B4-BE49-F238E27FC236}">
                    <a16:creationId xmlns:a16="http://schemas.microsoft.com/office/drawing/2014/main" id="{349F0AF7-91D6-42DC-844E-961A8C247515}"/>
                  </a:ext>
                </a:extLst>
              </p:cNvPr>
              <p:cNvSpPr/>
              <p:nvPr/>
            </p:nvSpPr>
            <p:spPr>
              <a:xfrm>
                <a:off x="0" y="847602"/>
                <a:ext cx="7029271" cy="44355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12-2">
                <a:extLst>
                  <a:ext uri="{FF2B5EF4-FFF2-40B4-BE49-F238E27FC236}">
                    <a16:creationId xmlns:a16="http://schemas.microsoft.com/office/drawing/2014/main" id="{DE3375B8-D629-4130-943B-20DB1EC6A86E}"/>
                  </a:ext>
                </a:extLst>
              </p:cNvPr>
              <p:cNvSpPr/>
              <p:nvPr/>
            </p:nvSpPr>
            <p:spPr>
              <a:xfrm>
                <a:off x="7029271" y="875116"/>
                <a:ext cx="203201" cy="20286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2" name="12-3">
                <a:extLst>
                  <a:ext uri="{FF2B5EF4-FFF2-40B4-BE49-F238E27FC236}">
                    <a16:creationId xmlns:a16="http://schemas.microsoft.com/office/drawing/2014/main" id="{EB9F1F41-3663-44E3-925A-AA22814C0980}"/>
                  </a:ext>
                </a:extLst>
              </p:cNvPr>
              <p:cNvSpPr/>
              <p:nvPr/>
            </p:nvSpPr>
            <p:spPr>
              <a:xfrm flipV="1">
                <a:off x="7029274" y="5078679"/>
                <a:ext cx="203201" cy="2032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8" name="12-4">
              <a:extLst>
                <a:ext uri="{FF2B5EF4-FFF2-40B4-BE49-F238E27FC236}">
                  <a16:creationId xmlns:a16="http://schemas.microsoft.com/office/drawing/2014/main" id="{70C331FF-8ED7-41B8-8BF1-0925D2290862}"/>
                </a:ext>
              </a:extLst>
            </p:cNvPr>
            <p:cNvSpPr/>
            <p:nvPr/>
          </p:nvSpPr>
          <p:spPr>
            <a:xfrm flipH="1">
              <a:off x="1415158" y="133823"/>
              <a:ext cx="304185" cy="30368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12-5">
              <a:extLst>
                <a:ext uri="{FF2B5EF4-FFF2-40B4-BE49-F238E27FC236}">
                  <a16:creationId xmlns:a16="http://schemas.microsoft.com/office/drawing/2014/main" id="{7B60B5BB-0C74-4B3B-8B16-543796532C35}"/>
                </a:ext>
              </a:extLst>
            </p:cNvPr>
            <p:cNvSpPr/>
            <p:nvPr/>
          </p:nvSpPr>
          <p:spPr>
            <a:xfrm flipH="1" flipV="1">
              <a:off x="1415158" y="6444360"/>
              <a:ext cx="304185" cy="30368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id="{976195DD-CECE-463A-89A1-E1EDEB14E9D9}"/>
              </a:ext>
            </a:extLst>
          </p:cNvPr>
          <p:cNvSpPr/>
          <p:nvPr/>
        </p:nvSpPr>
        <p:spPr>
          <a:xfrm>
            <a:off x="1714566" y="2855229"/>
            <a:ext cx="1313180" cy="988347"/>
          </a:xfrm>
          <a:prstGeom prst="rect">
            <a:avLst/>
          </a:prstGeom>
        </p:spPr>
        <p:txBody>
          <a:bodyPr wrap="none">
            <a:spAutoFit/>
          </a:bodyPr>
          <a:lstStyle/>
          <a:p>
            <a:pPr algn="ctr">
              <a:lnSpc>
                <a:spcPct val="150000"/>
              </a:lnSpc>
            </a:pPr>
            <a:r>
              <a:rPr lang="zh-CN" altLang="en-US" sz="4400" b="1" dirty="0">
                <a:solidFill>
                  <a:schemeClr val="bg1"/>
                </a:solidFill>
                <a:cs typeface="+mn-ea"/>
                <a:sym typeface="+mn-lt"/>
              </a:rPr>
              <a:t>谢谢</a:t>
            </a:r>
            <a:endParaRPr lang="zh-CN" altLang="en-US" sz="48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0" advTm="340">
        <p:cut/>
      </p:transition>
    </mc:Choice>
    <mc:Fallback xmlns="">
      <p:transition advTm="34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3</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引言</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0E898DAE-81AF-64E2-1F3D-E69E6C362712}"/>
              </a:ext>
            </a:extLst>
          </p:cNvPr>
          <p:cNvSpPr txBox="1"/>
          <p:nvPr/>
        </p:nvSpPr>
        <p:spPr>
          <a:xfrm>
            <a:off x="648930" y="1184881"/>
            <a:ext cx="10661158" cy="1815882"/>
          </a:xfrm>
          <a:prstGeom prst="rect">
            <a:avLst/>
          </a:prstGeom>
          <a:noFill/>
        </p:spPr>
        <p:txBody>
          <a:bodyPr wrap="square">
            <a:spAutoFit/>
          </a:bodyPr>
          <a:lstStyle/>
          <a:p>
            <a:r>
              <a:rPr lang="zh-CN" altLang="en-US" sz="2800" dirty="0">
                <a:solidFill>
                  <a:srgbClr val="003FB2"/>
                </a:solidFill>
                <a:latin typeface="等线" panose="02010600030101010101" pitchFamily="2" charset="-122"/>
                <a:ea typeface="等线" panose="02010600030101010101" pitchFamily="2" charset="-122"/>
              </a:rPr>
              <a:t>当摩擦系统从宏观尺寸过度到微观甚至是纳米尺寸时，摩擦界面的表界面物理行为逐渐起主导作用。</a:t>
            </a:r>
            <a:endParaRPr lang="en-US" altLang="zh-CN" sz="2800" dirty="0">
              <a:solidFill>
                <a:srgbClr val="003FB2"/>
              </a:solidFill>
              <a:latin typeface="等线" panose="02010600030101010101" pitchFamily="2" charset="-122"/>
              <a:ea typeface="等线" panose="02010600030101010101" pitchFamily="2" charset="-122"/>
            </a:endParaRPr>
          </a:p>
          <a:p>
            <a:r>
              <a:rPr lang="zh-CN" altLang="en-US" sz="2800" dirty="0">
                <a:solidFill>
                  <a:srgbClr val="003FB2"/>
                </a:solidFill>
                <a:latin typeface="等线" panose="02010600030101010101" pitchFamily="2" charset="-122"/>
                <a:ea typeface="等线" panose="02010600030101010101" pitchFamily="2" charset="-122"/>
              </a:rPr>
              <a:t>纳米尺度材料的电子结构，摩擦界面的电荷形貌，摩擦体系原子的堆垛体系等，这些微观元素对于摩擦性能的影响不可忽视。</a:t>
            </a:r>
            <a:endParaRPr lang="en-US" altLang="zh-CN" sz="2800" dirty="0">
              <a:solidFill>
                <a:srgbClr val="003FB2"/>
              </a:solidFill>
              <a:latin typeface="等线" panose="02010600030101010101" pitchFamily="2" charset="-122"/>
              <a:ea typeface="等线" panose="02010600030101010101" pitchFamily="2" charset="-122"/>
            </a:endParaRPr>
          </a:p>
        </p:txBody>
      </p:sp>
      <p:sp>
        <p:nvSpPr>
          <p:cNvPr id="8" name="文本框 7">
            <a:extLst>
              <a:ext uri="{FF2B5EF4-FFF2-40B4-BE49-F238E27FC236}">
                <a16:creationId xmlns:a16="http://schemas.microsoft.com/office/drawing/2014/main" id="{32164461-4485-19E5-4088-A9521D81F8E4}"/>
              </a:ext>
            </a:extLst>
          </p:cNvPr>
          <p:cNvSpPr txBox="1"/>
          <p:nvPr/>
        </p:nvSpPr>
        <p:spPr>
          <a:xfrm>
            <a:off x="648930" y="5479395"/>
            <a:ext cx="10661158" cy="954107"/>
          </a:xfrm>
          <a:prstGeom prst="rect">
            <a:avLst/>
          </a:prstGeom>
          <a:noFill/>
        </p:spPr>
        <p:txBody>
          <a:bodyPr wrap="square">
            <a:spAutoFit/>
          </a:bodyPr>
          <a:lstStyle/>
          <a:p>
            <a:r>
              <a:rPr lang="zh-CN" altLang="en-US" sz="2800" dirty="0"/>
              <a:t>通常认为，层间范德华力和静电相互作用是控制纳米结构的摩擦学性能的两个主要因素。</a:t>
            </a:r>
            <a:endParaRPr lang="zh-CN" altLang="en-US" sz="2800" dirty="0">
              <a:solidFill>
                <a:srgbClr val="003FB2"/>
              </a:solidFill>
              <a:latin typeface="等线" panose="02010600030101010101" pitchFamily="2" charset="-122"/>
              <a:ea typeface="等线" panose="02010600030101010101" pitchFamily="2" charset="-122"/>
            </a:endParaRPr>
          </a:p>
        </p:txBody>
      </p:sp>
      <p:pic>
        <p:nvPicPr>
          <p:cNvPr id="2" name="Picture 6" descr="Reducing friction at the nanoscale">
            <a:extLst>
              <a:ext uri="{FF2B5EF4-FFF2-40B4-BE49-F238E27FC236}">
                <a16:creationId xmlns:a16="http://schemas.microsoft.com/office/drawing/2014/main" id="{EB24F746-A8C3-AB30-0425-F2A933F3E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30" y="3371930"/>
            <a:ext cx="2590927" cy="207164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求助】急！请教AFM结果分析_扫描探针显微镜_电子显微镜_仪器问答_仪器信息网_一个人的求助，一群人的帮助">
            <a:extLst>
              <a:ext uri="{FF2B5EF4-FFF2-40B4-BE49-F238E27FC236}">
                <a16:creationId xmlns:a16="http://schemas.microsoft.com/office/drawing/2014/main" id="{DC652CBF-68BA-85B1-FF26-047383DB99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281" r="25962" b="11807"/>
          <a:stretch/>
        </p:blipFill>
        <p:spPr bwMode="auto">
          <a:xfrm>
            <a:off x="8293074" y="3429000"/>
            <a:ext cx="2654711" cy="20145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DF) Edge orientation dependent nanoscale friction">
            <a:extLst>
              <a:ext uri="{FF2B5EF4-FFF2-40B4-BE49-F238E27FC236}">
                <a16:creationId xmlns:a16="http://schemas.microsoft.com/office/drawing/2014/main" id="{91E7214A-BC6C-7262-8DA9-75087E4C6D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7747" y="3166498"/>
            <a:ext cx="3497437" cy="214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945846"/>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4</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目录</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7D24E918-8130-752B-5D12-D1BFE852AE0F}"/>
              </a:ext>
            </a:extLst>
          </p:cNvPr>
          <p:cNvSpPr txBox="1"/>
          <p:nvPr/>
        </p:nvSpPr>
        <p:spPr>
          <a:xfrm>
            <a:off x="688256" y="1443841"/>
            <a:ext cx="8150943" cy="4524315"/>
          </a:xfrm>
          <a:prstGeom prst="rect">
            <a:avLst/>
          </a:prstGeom>
          <a:noFill/>
        </p:spPr>
        <p:txBody>
          <a:bodyPr wrap="square">
            <a:spAutoFit/>
          </a:bodyPr>
          <a:lstStyle/>
          <a:p>
            <a:r>
              <a:rPr lang="en-US" altLang="zh-CN" sz="3600" dirty="0">
                <a:solidFill>
                  <a:srgbClr val="003FB2"/>
                </a:solidFill>
                <a:latin typeface="等线" panose="02010600030101010101" pitchFamily="2" charset="-122"/>
                <a:ea typeface="等线" panose="02010600030101010101" pitchFamily="2" charset="-122"/>
              </a:rPr>
              <a:t>1</a:t>
            </a:r>
            <a:r>
              <a:rPr lang="zh-CN" altLang="en-US" sz="3600" dirty="0">
                <a:solidFill>
                  <a:srgbClr val="003FB2"/>
                </a:solidFill>
                <a:latin typeface="等线" panose="02010600030101010101" pitchFamily="2" charset="-122"/>
                <a:ea typeface="等线" panose="02010600030101010101" pitchFamily="2" charset="-122"/>
              </a:rPr>
              <a:t>、宏观摩擦</a:t>
            </a:r>
            <a:endParaRPr lang="en-US" altLang="zh-CN" sz="3600" dirty="0">
              <a:solidFill>
                <a:srgbClr val="003FB2"/>
              </a:solidFill>
              <a:latin typeface="等线" panose="02010600030101010101" pitchFamily="2" charset="-122"/>
              <a:ea typeface="等线" panose="02010600030101010101" pitchFamily="2" charset="-122"/>
            </a:endParaRPr>
          </a:p>
          <a:p>
            <a:r>
              <a:rPr lang="en-US" altLang="zh-CN" sz="3600" dirty="0">
                <a:solidFill>
                  <a:srgbClr val="003FB2"/>
                </a:solidFill>
                <a:latin typeface="等线" panose="02010600030101010101" pitchFamily="2" charset="-122"/>
                <a:ea typeface="等线" panose="02010600030101010101" pitchFamily="2" charset="-122"/>
              </a:rPr>
              <a:t>2</a:t>
            </a:r>
            <a:r>
              <a:rPr lang="zh-CN" altLang="en-US" sz="3600" dirty="0">
                <a:solidFill>
                  <a:srgbClr val="003FB2"/>
                </a:solidFill>
                <a:latin typeface="等线" panose="02010600030101010101" pitchFamily="2" charset="-122"/>
                <a:ea typeface="等线" panose="02010600030101010101" pitchFamily="2" charset="-122"/>
              </a:rPr>
              <a:t>、微观摩擦</a:t>
            </a:r>
            <a:endParaRPr lang="en-US" altLang="zh-CN" sz="3600" dirty="0">
              <a:solidFill>
                <a:srgbClr val="003FB2"/>
              </a:solidFill>
              <a:latin typeface="等线" panose="02010600030101010101" pitchFamily="2" charset="-122"/>
              <a:ea typeface="等线" panose="02010600030101010101" pitchFamily="2" charset="-122"/>
            </a:endParaRPr>
          </a:p>
          <a:p>
            <a:r>
              <a:rPr lang="en-US" altLang="zh-CN" sz="3600" dirty="0">
                <a:solidFill>
                  <a:srgbClr val="003FB2"/>
                </a:solidFill>
                <a:latin typeface="等线" panose="02010600030101010101" pitchFamily="2" charset="-122"/>
                <a:ea typeface="等线" panose="02010600030101010101" pitchFamily="2" charset="-122"/>
              </a:rPr>
              <a:t>  2.1 PT</a:t>
            </a:r>
            <a:r>
              <a:rPr lang="zh-CN" altLang="en-US" sz="3600" dirty="0">
                <a:solidFill>
                  <a:srgbClr val="003FB2"/>
                </a:solidFill>
                <a:latin typeface="等线" panose="02010600030101010101" pitchFamily="2" charset="-122"/>
                <a:ea typeface="等线" panose="02010600030101010101" pitchFamily="2" charset="-122"/>
              </a:rPr>
              <a:t>模型</a:t>
            </a:r>
            <a:endParaRPr lang="en-US" altLang="zh-CN" sz="3600" dirty="0">
              <a:solidFill>
                <a:srgbClr val="003FB2"/>
              </a:solidFill>
              <a:latin typeface="等线" panose="02010600030101010101" pitchFamily="2" charset="-122"/>
              <a:ea typeface="等线" panose="02010600030101010101" pitchFamily="2" charset="-122"/>
            </a:endParaRPr>
          </a:p>
          <a:p>
            <a:r>
              <a:rPr lang="en-US" altLang="zh-CN" sz="3600" dirty="0">
                <a:solidFill>
                  <a:srgbClr val="003FB2"/>
                </a:solidFill>
                <a:latin typeface="等线" panose="02010600030101010101" pitchFamily="2" charset="-122"/>
                <a:ea typeface="等线" panose="02010600030101010101" pitchFamily="2" charset="-122"/>
              </a:rPr>
              <a:t>  2.2 FK</a:t>
            </a:r>
            <a:r>
              <a:rPr lang="zh-CN" altLang="en-US" sz="3600" dirty="0">
                <a:solidFill>
                  <a:srgbClr val="003FB2"/>
                </a:solidFill>
                <a:latin typeface="等线" panose="02010600030101010101" pitchFamily="2" charset="-122"/>
                <a:ea typeface="等线" panose="02010600030101010101" pitchFamily="2" charset="-122"/>
              </a:rPr>
              <a:t>模型</a:t>
            </a:r>
            <a:endParaRPr lang="en-US" altLang="zh-CN" sz="3600" dirty="0">
              <a:solidFill>
                <a:srgbClr val="003FB2"/>
              </a:solidFill>
              <a:latin typeface="等线" panose="02010600030101010101" pitchFamily="2" charset="-122"/>
              <a:ea typeface="等线" panose="02010600030101010101" pitchFamily="2" charset="-122"/>
            </a:endParaRPr>
          </a:p>
          <a:p>
            <a:r>
              <a:rPr lang="en-US" altLang="zh-CN" sz="3600" dirty="0">
                <a:solidFill>
                  <a:srgbClr val="003FB2"/>
                </a:solidFill>
                <a:latin typeface="等线" panose="02010600030101010101" pitchFamily="2" charset="-122"/>
                <a:ea typeface="等线" panose="02010600030101010101" pitchFamily="2" charset="-122"/>
              </a:rPr>
              <a:t>3</a:t>
            </a:r>
            <a:r>
              <a:rPr lang="zh-CN" altLang="en-US" sz="3600" dirty="0">
                <a:solidFill>
                  <a:srgbClr val="003FB2"/>
                </a:solidFill>
                <a:latin typeface="等线" panose="02010600030101010101" pitchFamily="2" charset="-122"/>
                <a:ea typeface="等线" panose="02010600030101010101" pitchFamily="2" charset="-122"/>
              </a:rPr>
              <a:t>、摩擦实例</a:t>
            </a:r>
            <a:endParaRPr lang="en-US" altLang="zh-CN" sz="3600" dirty="0">
              <a:solidFill>
                <a:srgbClr val="003FB2"/>
              </a:solidFill>
              <a:latin typeface="等线" panose="02010600030101010101" pitchFamily="2" charset="-122"/>
              <a:ea typeface="等线" panose="02010600030101010101" pitchFamily="2" charset="-122"/>
            </a:endParaRPr>
          </a:p>
          <a:p>
            <a:r>
              <a:rPr lang="en-US" altLang="zh-CN" sz="3600" dirty="0">
                <a:solidFill>
                  <a:srgbClr val="003FB2"/>
                </a:solidFill>
                <a:latin typeface="等线" panose="02010600030101010101" pitchFamily="2" charset="-122"/>
                <a:ea typeface="等线" panose="02010600030101010101" pitchFamily="2" charset="-122"/>
              </a:rPr>
              <a:t>  3.1</a:t>
            </a:r>
            <a:r>
              <a:rPr lang="zh-CN" altLang="en-US" sz="3600" dirty="0">
                <a:solidFill>
                  <a:srgbClr val="003FB2"/>
                </a:solidFill>
                <a:latin typeface="等线" panose="02010600030101010101" pitchFamily="2" charset="-122"/>
                <a:ea typeface="等线" panose="02010600030101010101" pitchFamily="2" charset="-122"/>
              </a:rPr>
              <a:t>摩擦机制探究</a:t>
            </a:r>
          </a:p>
          <a:p>
            <a:r>
              <a:rPr lang="en-US" altLang="zh-CN" sz="3600" dirty="0">
                <a:solidFill>
                  <a:srgbClr val="003FB2"/>
                </a:solidFill>
                <a:latin typeface="等线" panose="02010600030101010101" pitchFamily="2" charset="-122"/>
                <a:ea typeface="等线" panose="02010600030101010101" pitchFamily="2" charset="-122"/>
              </a:rPr>
              <a:t>  3.2 </a:t>
            </a:r>
            <a:r>
              <a:rPr lang="zh-CN" altLang="en-US" sz="3600" dirty="0">
                <a:solidFill>
                  <a:srgbClr val="003FB2"/>
                </a:solidFill>
                <a:latin typeface="等线" panose="02010600030101010101" pitchFamily="2" charset="-122"/>
                <a:ea typeface="等线" panose="02010600030101010101" pitchFamily="2" charset="-122"/>
              </a:rPr>
              <a:t>超润滑</a:t>
            </a:r>
            <a:endParaRPr lang="en-US" altLang="zh-CN" sz="3600" dirty="0">
              <a:solidFill>
                <a:srgbClr val="003FB2"/>
              </a:solidFill>
              <a:latin typeface="等线" panose="02010600030101010101" pitchFamily="2" charset="-122"/>
              <a:ea typeface="等线" panose="02010600030101010101" pitchFamily="2" charset="-122"/>
            </a:endParaRPr>
          </a:p>
          <a:p>
            <a:r>
              <a:rPr lang="en-US" altLang="zh-CN" sz="3600" dirty="0">
                <a:solidFill>
                  <a:srgbClr val="003FB2"/>
                </a:solidFill>
                <a:latin typeface="等线" panose="02010600030101010101" pitchFamily="2" charset="-122"/>
                <a:ea typeface="等线" panose="02010600030101010101" pitchFamily="2" charset="-122"/>
              </a:rPr>
              <a:t>4</a:t>
            </a:r>
            <a:r>
              <a:rPr lang="zh-CN" altLang="en-US" sz="3600" dirty="0">
                <a:solidFill>
                  <a:srgbClr val="003FB2"/>
                </a:solidFill>
                <a:latin typeface="等线" panose="02010600030101010101" pitchFamily="2" charset="-122"/>
                <a:ea typeface="等线" panose="02010600030101010101" pitchFamily="2" charset="-122"/>
              </a:rPr>
              <a:t>、总结</a:t>
            </a:r>
          </a:p>
        </p:txBody>
      </p:sp>
      <p:pic>
        <p:nvPicPr>
          <p:cNvPr id="5" name="图片 4">
            <a:extLst>
              <a:ext uri="{FF2B5EF4-FFF2-40B4-BE49-F238E27FC236}">
                <a16:creationId xmlns:a16="http://schemas.microsoft.com/office/drawing/2014/main" id="{75C5EEE7-5A39-23E3-372D-6E03754722F5}"/>
              </a:ext>
            </a:extLst>
          </p:cNvPr>
          <p:cNvPicPr>
            <a:picLocks noChangeAspect="1"/>
          </p:cNvPicPr>
          <p:nvPr/>
        </p:nvPicPr>
        <p:blipFill rotWithShape="1">
          <a:blip r:embed="rId3"/>
          <a:srcRect b="47097"/>
          <a:stretch/>
        </p:blipFill>
        <p:spPr>
          <a:xfrm>
            <a:off x="6626942" y="1347419"/>
            <a:ext cx="3662543" cy="4717158"/>
          </a:xfrm>
          <a:prstGeom prst="rect">
            <a:avLst/>
          </a:prstGeom>
        </p:spPr>
      </p:pic>
    </p:spTree>
    <p:extLst>
      <p:ext uri="{BB962C8B-B14F-4D97-AF65-F5344CB8AC3E}">
        <p14:creationId xmlns:p14="http://schemas.microsoft.com/office/powerpoint/2010/main" val="1117814671"/>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5</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宏观摩擦</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0FCA399-257B-7103-EE10-4B117734032D}"/>
                  </a:ext>
                </a:extLst>
              </p:cNvPr>
              <p:cNvSpPr txBox="1"/>
              <p:nvPr/>
            </p:nvSpPr>
            <p:spPr>
              <a:xfrm>
                <a:off x="900505" y="1232946"/>
                <a:ext cx="10165155" cy="954107"/>
              </a:xfrm>
              <a:prstGeom prst="rect">
                <a:avLst/>
              </a:prstGeom>
              <a:noFill/>
            </p:spPr>
            <p:txBody>
              <a:bodyPr wrap="square" rtlCol="0">
                <a:spAutoFit/>
              </a:bodyPr>
              <a:lstStyle/>
              <a:p>
                <a:r>
                  <a:rPr lang="zh-CN" altLang="en-US" sz="2800" dirty="0">
                    <a:solidFill>
                      <a:srgbClr val="003FB2"/>
                    </a:solidFill>
                    <a:latin typeface="等线" panose="02010600030101010101" pitchFamily="2" charset="-122"/>
                    <a:ea typeface="等线" panose="02010600030101010101" pitchFamily="2" charset="-122"/>
                  </a:rPr>
                  <a:t>在宏观摩擦下，摩擦力</a:t>
                </a:r>
                <a14:m>
                  <m:oMath xmlns:m="http://schemas.openxmlformats.org/officeDocument/2006/math">
                    <m:sSub>
                      <m:sSubPr>
                        <m:ctrlPr>
                          <a:rPr lang="zh-CN" altLang="en-US" sz="2800" i="1" smtClean="0">
                            <a:solidFill>
                              <a:srgbClr val="003FB2"/>
                            </a:solidFill>
                            <a:latin typeface="Cambria Math" panose="02040503050406030204" pitchFamily="18" charset="0"/>
                          </a:rPr>
                        </m:ctrlPr>
                      </m:sSubPr>
                      <m:e>
                        <m:r>
                          <a:rPr lang="zh-CN" altLang="en-US" sz="2800" i="1" smtClean="0">
                            <a:solidFill>
                              <a:srgbClr val="003FB2"/>
                            </a:solidFill>
                            <a:latin typeface="Cambria Math" panose="02040503050406030204" pitchFamily="18" charset="0"/>
                          </a:rPr>
                          <m:t>𝐹</m:t>
                        </m:r>
                      </m:e>
                      <m:sub>
                        <m:r>
                          <m:rPr>
                            <m:sty m:val="p"/>
                          </m:rPr>
                          <a:rPr lang="en-US" altLang="zh-CN" sz="2800" i="1">
                            <a:solidFill>
                              <a:srgbClr val="003FB2"/>
                            </a:solidFill>
                            <a:latin typeface="Cambria Math" panose="02040503050406030204" pitchFamily="18" charset="0"/>
                          </a:rPr>
                          <m:t>f</m:t>
                        </m:r>
                      </m:sub>
                    </m:sSub>
                    <m:r>
                      <a:rPr lang="zh-CN" altLang="en-US" sz="2800" i="1" smtClean="0">
                        <a:solidFill>
                          <a:srgbClr val="003FB2"/>
                        </a:solidFill>
                        <a:latin typeface="Cambria Math" panose="02040503050406030204" pitchFamily="18" charset="0"/>
                      </a:rPr>
                      <m:t>=</m:t>
                    </m:r>
                    <m:r>
                      <a:rPr lang="zh-CN" altLang="en-US" sz="2800" i="1" smtClean="0">
                        <a:solidFill>
                          <a:srgbClr val="003FB2"/>
                        </a:solidFill>
                        <a:latin typeface="Cambria Math" panose="02040503050406030204" pitchFamily="18" charset="0"/>
                      </a:rPr>
                      <m:t>𝜇</m:t>
                    </m:r>
                    <m:r>
                      <a:rPr lang="zh-CN" altLang="en-US" sz="2800" i="1" smtClean="0">
                        <a:solidFill>
                          <a:srgbClr val="003FB2"/>
                        </a:solidFill>
                        <a:latin typeface="Cambria Math" panose="02040503050406030204" pitchFamily="18" charset="0"/>
                      </a:rPr>
                      <m:t>𝐿</m:t>
                    </m:r>
                    <m:r>
                      <a:rPr lang="en-US" altLang="zh-CN" sz="2800" i="1">
                        <a:solidFill>
                          <a:srgbClr val="003FB2"/>
                        </a:solidFill>
                        <a:latin typeface="Cambria Math" panose="02040503050406030204" pitchFamily="18" charset="0"/>
                      </a:rPr>
                      <m:t>(</m:t>
                    </m:r>
                    <m:r>
                      <a:rPr lang="en-US" altLang="zh-CN" sz="2800" i="1">
                        <a:solidFill>
                          <a:srgbClr val="003FB2"/>
                        </a:solidFill>
                        <a:latin typeface="Cambria Math" panose="02040503050406030204" pitchFamily="18" charset="0"/>
                      </a:rPr>
                      <m:t>𝐴𝑚𝑜𝑛𝑡𝑜𝑛𝑠</m:t>
                    </m:r>
                    <m:r>
                      <a:rPr lang="en-US" altLang="zh-CN" sz="2800" i="1">
                        <a:solidFill>
                          <a:srgbClr val="003FB2"/>
                        </a:solidFill>
                        <a:latin typeface="Cambria Math" panose="02040503050406030204" pitchFamily="18" charset="0"/>
                      </a:rPr>
                      <m:t>’ </m:t>
                    </m:r>
                    <m:r>
                      <a:rPr lang="en-US" altLang="zh-CN" sz="2800" i="1">
                        <a:solidFill>
                          <a:srgbClr val="003FB2"/>
                        </a:solidFill>
                        <a:latin typeface="Cambria Math" panose="02040503050406030204" pitchFamily="18" charset="0"/>
                      </a:rPr>
                      <m:t>𝑙𝑎𝑤</m:t>
                    </m:r>
                    <m:r>
                      <a:rPr lang="en-US" altLang="zh-CN" sz="2800" i="1">
                        <a:solidFill>
                          <a:srgbClr val="003FB2"/>
                        </a:solidFill>
                        <a:latin typeface="Cambria Math" panose="02040503050406030204" pitchFamily="18" charset="0"/>
                      </a:rPr>
                      <m:t>)</m:t>
                    </m:r>
                    <m:r>
                      <a:rPr lang="zh-CN" altLang="en-US" sz="2800" i="1">
                        <a:solidFill>
                          <a:srgbClr val="003FB2"/>
                        </a:solidFill>
                        <a:latin typeface="Cambria Math" panose="02040503050406030204" pitchFamily="18" charset="0"/>
                      </a:rPr>
                      <m:t>。</m:t>
                    </m:r>
                    <m:r>
                      <a:rPr lang="zh-CN" altLang="en-US" sz="2800" i="1">
                        <a:solidFill>
                          <a:srgbClr val="003FB2"/>
                        </a:solidFill>
                        <a:latin typeface="Cambria Math" panose="02040503050406030204" pitchFamily="18" charset="0"/>
                      </a:rPr>
                      <m:t>𝜇</m:t>
                    </m:r>
                  </m:oMath>
                </a14:m>
                <a:r>
                  <a:rPr lang="zh-CN" altLang="en-US" sz="2800" dirty="0">
                    <a:solidFill>
                      <a:srgbClr val="003FB2"/>
                    </a:solidFill>
                    <a:latin typeface="等线" panose="02010600030101010101" pitchFamily="2" charset="-122"/>
                    <a:ea typeface="等线" panose="02010600030101010101" pitchFamily="2" charset="-122"/>
                  </a:rPr>
                  <a:t>为摩擦系数，</a:t>
                </a:r>
                <a14:m>
                  <m:oMath xmlns:m="http://schemas.openxmlformats.org/officeDocument/2006/math">
                    <m:r>
                      <a:rPr lang="zh-CN" altLang="en-US" sz="2800" i="1">
                        <a:solidFill>
                          <a:srgbClr val="003FB2"/>
                        </a:solidFill>
                        <a:latin typeface="Cambria Math" panose="02040503050406030204" pitchFamily="18" charset="0"/>
                      </a:rPr>
                      <m:t>𝐿</m:t>
                    </m:r>
                  </m:oMath>
                </a14:m>
                <a:r>
                  <a:rPr lang="zh-CN" altLang="en-US" sz="2800" dirty="0">
                    <a:solidFill>
                      <a:srgbClr val="003FB2"/>
                    </a:solidFill>
                    <a:latin typeface="等线" panose="02010600030101010101" pitchFamily="2" charset="-122"/>
                    <a:ea typeface="等线" panose="02010600030101010101" pitchFamily="2" charset="-122"/>
                  </a:rPr>
                  <a:t>为载荷。</a:t>
                </a:r>
                <a:endParaRPr lang="en-US" altLang="zh-CN" sz="2800" dirty="0">
                  <a:solidFill>
                    <a:srgbClr val="003FB2"/>
                  </a:solidFill>
                  <a:latin typeface="等线" panose="02010600030101010101" pitchFamily="2" charset="-122"/>
                  <a:ea typeface="等线" panose="02010600030101010101" pitchFamily="2" charset="-122"/>
                </a:endParaRPr>
              </a:p>
            </p:txBody>
          </p:sp>
        </mc:Choice>
        <mc:Fallback xmlns="">
          <p:sp>
            <p:nvSpPr>
              <p:cNvPr id="12" name="文本框 11">
                <a:extLst>
                  <a:ext uri="{FF2B5EF4-FFF2-40B4-BE49-F238E27FC236}">
                    <a16:creationId xmlns:a16="http://schemas.microsoft.com/office/drawing/2014/main" id="{E0FCA399-257B-7103-EE10-4B117734032D}"/>
                  </a:ext>
                </a:extLst>
              </p:cNvPr>
              <p:cNvSpPr txBox="1">
                <a:spLocks noRot="1" noChangeAspect="1" noMove="1" noResize="1" noEditPoints="1" noAdjustHandles="1" noChangeArrowheads="1" noChangeShapeType="1" noTextEdit="1"/>
              </p:cNvSpPr>
              <p:nvPr/>
            </p:nvSpPr>
            <p:spPr>
              <a:xfrm>
                <a:off x="900505" y="1232946"/>
                <a:ext cx="10165155" cy="954107"/>
              </a:xfrm>
              <a:prstGeom prst="rect">
                <a:avLst/>
              </a:prstGeom>
              <a:blipFill>
                <a:blip r:embed="rId3"/>
                <a:stretch>
                  <a:fillRect l="-1260" t="-6369" r="-4799" b="-16561"/>
                </a:stretch>
              </a:blipFill>
            </p:spPr>
            <p:txBody>
              <a:bodyPr/>
              <a:lstStyle/>
              <a:p>
                <a:r>
                  <a:rPr lang="zh-CN" altLang="en-US">
                    <a:noFill/>
                  </a:rPr>
                  <a:t> </a:t>
                </a:r>
              </a:p>
            </p:txBody>
          </p:sp>
        </mc:Fallback>
      </mc:AlternateContent>
      <p:pic>
        <p:nvPicPr>
          <p:cNvPr id="1026" name="Picture 2" descr="摩擦力">
            <a:extLst>
              <a:ext uri="{FF2B5EF4-FFF2-40B4-BE49-F238E27FC236}">
                <a16:creationId xmlns:a16="http://schemas.microsoft.com/office/drawing/2014/main" id="{C77C644F-3F9F-15FD-7503-E5D909F3A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4604" y="4579335"/>
            <a:ext cx="4181475" cy="2047875"/>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914E29A9-1CD2-5D11-1C77-A5A1324FD6A0}"/>
              </a:ext>
            </a:extLst>
          </p:cNvPr>
          <p:cNvSpPr txBox="1"/>
          <p:nvPr/>
        </p:nvSpPr>
        <p:spPr>
          <a:xfrm>
            <a:off x="914398" y="2567516"/>
            <a:ext cx="8150943" cy="2246769"/>
          </a:xfrm>
          <a:prstGeom prst="rect">
            <a:avLst/>
          </a:prstGeom>
          <a:noFill/>
        </p:spPr>
        <p:txBody>
          <a:bodyPr wrap="square">
            <a:spAutoFit/>
          </a:bodyPr>
          <a:lstStyle/>
          <a:p>
            <a:r>
              <a:rPr lang="en-US" altLang="zh-CN" sz="2800" dirty="0">
                <a:solidFill>
                  <a:srgbClr val="003FB2"/>
                </a:solidFill>
                <a:latin typeface="等线" panose="02010600030101010101" pitchFamily="2" charset="-122"/>
                <a:ea typeface="等线" panose="02010600030101010101" pitchFamily="2" charset="-122"/>
              </a:rPr>
              <a:t>(1)</a:t>
            </a:r>
            <a:r>
              <a:rPr lang="zh-CN" altLang="en-US" sz="2800" dirty="0">
                <a:solidFill>
                  <a:srgbClr val="003FB2"/>
                </a:solidFill>
                <a:latin typeface="等线" panose="02010600030101010101" pitchFamily="2" charset="-122"/>
                <a:ea typeface="等线" panose="02010600030101010101" pitchFamily="2" charset="-122"/>
              </a:rPr>
              <a:t>摩擦力与表面接触面积无关</a:t>
            </a:r>
            <a:r>
              <a:rPr lang="en-US" altLang="zh-CN" sz="2800" dirty="0">
                <a:solidFill>
                  <a:srgbClr val="003FB2"/>
                </a:solidFill>
                <a:latin typeface="等线" panose="02010600030101010101" pitchFamily="2" charset="-122"/>
                <a:ea typeface="等线" panose="02010600030101010101" pitchFamily="2" charset="-122"/>
              </a:rPr>
              <a:t>;</a:t>
            </a:r>
          </a:p>
          <a:p>
            <a:r>
              <a:rPr lang="en-US" altLang="zh-CN" sz="2800" dirty="0">
                <a:solidFill>
                  <a:srgbClr val="003FB2"/>
                </a:solidFill>
                <a:latin typeface="等线" panose="02010600030101010101" pitchFamily="2" charset="-122"/>
                <a:ea typeface="等线" panose="02010600030101010101" pitchFamily="2" charset="-122"/>
              </a:rPr>
              <a:t>(2)</a:t>
            </a:r>
            <a:r>
              <a:rPr lang="zh-CN" altLang="en-US" sz="2800" dirty="0">
                <a:solidFill>
                  <a:srgbClr val="003FB2"/>
                </a:solidFill>
                <a:latin typeface="等线" panose="02010600030101010101" pitchFamily="2" charset="-122"/>
                <a:ea typeface="等线" panose="02010600030101010101" pitchFamily="2" charset="-122"/>
              </a:rPr>
              <a:t>摩擦力与法向载荷成正比</a:t>
            </a:r>
            <a:r>
              <a:rPr lang="en-US" altLang="zh-CN" sz="2800" dirty="0">
                <a:solidFill>
                  <a:srgbClr val="003FB2"/>
                </a:solidFill>
                <a:latin typeface="等线" panose="02010600030101010101" pitchFamily="2" charset="-122"/>
                <a:ea typeface="等线" panose="02010600030101010101" pitchFamily="2" charset="-122"/>
              </a:rPr>
              <a:t>;</a:t>
            </a:r>
          </a:p>
          <a:p>
            <a:r>
              <a:rPr lang="en-US" altLang="zh-CN" sz="2800" dirty="0">
                <a:solidFill>
                  <a:srgbClr val="003FB2"/>
                </a:solidFill>
                <a:latin typeface="等线" panose="02010600030101010101" pitchFamily="2" charset="-122"/>
                <a:ea typeface="等线" panose="02010600030101010101" pitchFamily="2" charset="-122"/>
              </a:rPr>
              <a:t>(3)</a:t>
            </a:r>
            <a:r>
              <a:rPr lang="zh-CN" altLang="en-US" sz="2800" dirty="0">
                <a:solidFill>
                  <a:srgbClr val="003FB2"/>
                </a:solidFill>
                <a:latin typeface="等线" panose="02010600030101010101" pitchFamily="2" charset="-122"/>
                <a:ea typeface="等线" panose="02010600030101010101" pitchFamily="2" charset="-122"/>
              </a:rPr>
              <a:t>动摩擦</a:t>
            </a:r>
            <a:r>
              <a:rPr lang="en-US" altLang="zh-CN" sz="2800" dirty="0">
                <a:solidFill>
                  <a:srgbClr val="003FB2"/>
                </a:solidFill>
                <a:latin typeface="等线" panose="02010600030101010101" pitchFamily="2" charset="-122"/>
                <a:ea typeface="等线" panose="02010600030101010101" pitchFamily="2" charset="-122"/>
              </a:rPr>
              <a:t>(</a:t>
            </a:r>
            <a:r>
              <a:rPr lang="zh-CN" altLang="en-US" sz="2800" dirty="0">
                <a:solidFill>
                  <a:srgbClr val="003FB2"/>
                </a:solidFill>
                <a:latin typeface="等线" panose="02010600030101010101" pitchFamily="2" charset="-122"/>
                <a:ea typeface="等线" panose="02010600030101010101" pitchFamily="2" charset="-122"/>
              </a:rPr>
              <a:t>使相对运动保持恒定速度的力</a:t>
            </a:r>
            <a:r>
              <a:rPr lang="en-US" altLang="zh-CN" sz="2800" dirty="0">
                <a:solidFill>
                  <a:srgbClr val="003FB2"/>
                </a:solidFill>
                <a:latin typeface="等线" panose="02010600030101010101" pitchFamily="2" charset="-122"/>
                <a:ea typeface="等线" panose="02010600030101010101" pitchFamily="2" charset="-122"/>
              </a:rPr>
              <a:t>)</a:t>
            </a:r>
            <a:r>
              <a:rPr lang="zh-CN" altLang="en-US" sz="2800" dirty="0">
                <a:solidFill>
                  <a:srgbClr val="003FB2"/>
                </a:solidFill>
                <a:latin typeface="等线" panose="02010600030101010101" pitchFamily="2" charset="-122"/>
                <a:ea typeface="等线" panose="02010600030101010101" pitchFamily="2" charset="-122"/>
              </a:rPr>
              <a:t>不依赖于滑动速度，并且比静摩擦</a:t>
            </a:r>
            <a:r>
              <a:rPr lang="en-US" altLang="zh-CN" sz="2800" dirty="0">
                <a:solidFill>
                  <a:srgbClr val="003FB2"/>
                </a:solidFill>
                <a:latin typeface="等线" panose="02010600030101010101" pitchFamily="2" charset="-122"/>
                <a:ea typeface="等线" panose="02010600030101010101" pitchFamily="2" charset="-122"/>
              </a:rPr>
              <a:t>(</a:t>
            </a:r>
            <a:r>
              <a:rPr lang="zh-CN" altLang="en-US" sz="2800" dirty="0">
                <a:solidFill>
                  <a:srgbClr val="003FB2"/>
                </a:solidFill>
                <a:latin typeface="等线" panose="02010600030101010101" pitchFamily="2" charset="-122"/>
                <a:ea typeface="等线" panose="02010600030101010101" pitchFamily="2" charset="-122"/>
              </a:rPr>
              <a:t>使两个静止接触的物体之间启动运动所需的力</a:t>
            </a:r>
            <a:r>
              <a:rPr lang="en-US" altLang="zh-CN" sz="2800" dirty="0">
                <a:solidFill>
                  <a:srgbClr val="003FB2"/>
                </a:solidFill>
                <a:latin typeface="等线" panose="02010600030101010101" pitchFamily="2" charset="-122"/>
                <a:ea typeface="等线" panose="02010600030101010101" pitchFamily="2" charset="-122"/>
              </a:rPr>
              <a:t>)</a:t>
            </a:r>
            <a:r>
              <a:rPr lang="zh-CN" altLang="en-US" sz="2800" dirty="0">
                <a:solidFill>
                  <a:srgbClr val="003FB2"/>
                </a:solidFill>
                <a:latin typeface="等线" panose="02010600030101010101" pitchFamily="2" charset="-122"/>
                <a:ea typeface="等线" panose="02010600030101010101" pitchFamily="2" charset="-122"/>
              </a:rPr>
              <a:t>小。</a:t>
            </a:r>
          </a:p>
        </p:txBody>
      </p:sp>
    </p:spTree>
    <p:extLst>
      <p:ext uri="{BB962C8B-B14F-4D97-AF65-F5344CB8AC3E}">
        <p14:creationId xmlns:p14="http://schemas.microsoft.com/office/powerpoint/2010/main" val="954821119"/>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6</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宏观摩擦</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0FCA399-257B-7103-EE10-4B117734032D}"/>
                  </a:ext>
                </a:extLst>
              </p:cNvPr>
              <p:cNvSpPr txBox="1"/>
              <p:nvPr/>
            </p:nvSpPr>
            <p:spPr>
              <a:xfrm>
                <a:off x="900505" y="1232946"/>
                <a:ext cx="10165155" cy="954107"/>
              </a:xfrm>
              <a:prstGeom prst="rect">
                <a:avLst/>
              </a:prstGeom>
              <a:noFill/>
            </p:spPr>
            <p:txBody>
              <a:bodyPr wrap="square" rtlCol="0">
                <a:spAutoFit/>
              </a:bodyPr>
              <a:lstStyle/>
              <a:p>
                <a:r>
                  <a:rPr lang="zh-CN" altLang="en-US" sz="2800" dirty="0">
                    <a:solidFill>
                      <a:srgbClr val="003FB2"/>
                    </a:solidFill>
                    <a:latin typeface="等线" panose="02010600030101010101" pitchFamily="2" charset="-122"/>
                    <a:ea typeface="等线" panose="02010600030101010101" pitchFamily="2" charset="-122"/>
                  </a:rPr>
                  <a:t>在宏观摩擦下，摩擦力</a:t>
                </a:r>
                <a14:m>
                  <m:oMath xmlns:m="http://schemas.openxmlformats.org/officeDocument/2006/math">
                    <m:sSub>
                      <m:sSubPr>
                        <m:ctrlPr>
                          <a:rPr lang="zh-CN" altLang="en-US" sz="2800" i="1" smtClean="0">
                            <a:solidFill>
                              <a:srgbClr val="003FB2"/>
                            </a:solidFill>
                            <a:latin typeface="Cambria Math" panose="02040503050406030204" pitchFamily="18" charset="0"/>
                          </a:rPr>
                        </m:ctrlPr>
                      </m:sSubPr>
                      <m:e>
                        <m:r>
                          <a:rPr lang="zh-CN" altLang="en-US" sz="2800" i="1" smtClean="0">
                            <a:solidFill>
                              <a:srgbClr val="003FB2"/>
                            </a:solidFill>
                            <a:latin typeface="Cambria Math" panose="02040503050406030204" pitchFamily="18" charset="0"/>
                          </a:rPr>
                          <m:t>𝐹</m:t>
                        </m:r>
                      </m:e>
                      <m:sub>
                        <m:r>
                          <m:rPr>
                            <m:sty m:val="p"/>
                          </m:rPr>
                          <a:rPr lang="en-US" altLang="zh-CN" sz="2800" i="1">
                            <a:solidFill>
                              <a:srgbClr val="003FB2"/>
                            </a:solidFill>
                            <a:latin typeface="Cambria Math" panose="02040503050406030204" pitchFamily="18" charset="0"/>
                          </a:rPr>
                          <m:t>f</m:t>
                        </m:r>
                      </m:sub>
                    </m:sSub>
                    <m:r>
                      <a:rPr lang="zh-CN" altLang="en-US" sz="2800" i="1" smtClean="0">
                        <a:solidFill>
                          <a:srgbClr val="003FB2"/>
                        </a:solidFill>
                        <a:latin typeface="Cambria Math" panose="02040503050406030204" pitchFamily="18" charset="0"/>
                      </a:rPr>
                      <m:t>=</m:t>
                    </m:r>
                    <m:r>
                      <a:rPr lang="zh-CN" altLang="en-US" sz="2800" i="1" smtClean="0">
                        <a:solidFill>
                          <a:srgbClr val="003FB2"/>
                        </a:solidFill>
                        <a:latin typeface="Cambria Math" panose="02040503050406030204" pitchFamily="18" charset="0"/>
                      </a:rPr>
                      <m:t>𝜇</m:t>
                    </m:r>
                    <m:r>
                      <a:rPr lang="zh-CN" altLang="en-US" sz="2800" i="1" smtClean="0">
                        <a:solidFill>
                          <a:srgbClr val="003FB2"/>
                        </a:solidFill>
                        <a:latin typeface="Cambria Math" panose="02040503050406030204" pitchFamily="18" charset="0"/>
                      </a:rPr>
                      <m:t>𝐿</m:t>
                    </m:r>
                    <m:r>
                      <a:rPr lang="en-US" altLang="zh-CN" sz="2800" i="1">
                        <a:solidFill>
                          <a:srgbClr val="003FB2"/>
                        </a:solidFill>
                        <a:latin typeface="Cambria Math" panose="02040503050406030204" pitchFamily="18" charset="0"/>
                      </a:rPr>
                      <m:t>(</m:t>
                    </m:r>
                    <m:r>
                      <a:rPr lang="en-US" altLang="zh-CN" sz="2800" i="1">
                        <a:solidFill>
                          <a:srgbClr val="003FB2"/>
                        </a:solidFill>
                        <a:latin typeface="Cambria Math" panose="02040503050406030204" pitchFamily="18" charset="0"/>
                      </a:rPr>
                      <m:t>𝐴𝑚𝑜𝑛𝑡𝑜𝑛𝑠</m:t>
                    </m:r>
                    <m:r>
                      <a:rPr lang="en-US" altLang="zh-CN" sz="2800" i="1">
                        <a:solidFill>
                          <a:srgbClr val="003FB2"/>
                        </a:solidFill>
                        <a:latin typeface="Cambria Math" panose="02040503050406030204" pitchFamily="18" charset="0"/>
                      </a:rPr>
                      <m:t>’ </m:t>
                    </m:r>
                    <m:r>
                      <a:rPr lang="en-US" altLang="zh-CN" sz="2800" i="1">
                        <a:solidFill>
                          <a:srgbClr val="003FB2"/>
                        </a:solidFill>
                        <a:latin typeface="Cambria Math" panose="02040503050406030204" pitchFamily="18" charset="0"/>
                      </a:rPr>
                      <m:t>𝑙𝑎𝑤</m:t>
                    </m:r>
                    <m:r>
                      <a:rPr lang="en-US" altLang="zh-CN" sz="2800" i="1">
                        <a:solidFill>
                          <a:srgbClr val="003FB2"/>
                        </a:solidFill>
                        <a:latin typeface="Cambria Math" panose="02040503050406030204" pitchFamily="18" charset="0"/>
                      </a:rPr>
                      <m:t>)</m:t>
                    </m:r>
                    <m:r>
                      <a:rPr lang="zh-CN" altLang="en-US" sz="2800" i="1">
                        <a:solidFill>
                          <a:srgbClr val="003FB2"/>
                        </a:solidFill>
                        <a:latin typeface="Cambria Math" panose="02040503050406030204" pitchFamily="18" charset="0"/>
                      </a:rPr>
                      <m:t>。</m:t>
                    </m:r>
                    <m:r>
                      <a:rPr lang="zh-CN" altLang="en-US" sz="2800" i="1">
                        <a:solidFill>
                          <a:srgbClr val="003FB2"/>
                        </a:solidFill>
                        <a:latin typeface="Cambria Math" panose="02040503050406030204" pitchFamily="18" charset="0"/>
                      </a:rPr>
                      <m:t>𝜇</m:t>
                    </m:r>
                  </m:oMath>
                </a14:m>
                <a:r>
                  <a:rPr lang="zh-CN" altLang="en-US" sz="2800" dirty="0">
                    <a:solidFill>
                      <a:srgbClr val="003FB2"/>
                    </a:solidFill>
                    <a:latin typeface="等线" panose="02010600030101010101" pitchFamily="2" charset="-122"/>
                    <a:ea typeface="等线" panose="02010600030101010101" pitchFamily="2" charset="-122"/>
                  </a:rPr>
                  <a:t>为摩擦系数，</a:t>
                </a:r>
                <a14:m>
                  <m:oMath xmlns:m="http://schemas.openxmlformats.org/officeDocument/2006/math">
                    <m:r>
                      <a:rPr lang="zh-CN" altLang="en-US" sz="2800" i="1">
                        <a:solidFill>
                          <a:srgbClr val="003FB2"/>
                        </a:solidFill>
                        <a:latin typeface="Cambria Math" panose="02040503050406030204" pitchFamily="18" charset="0"/>
                      </a:rPr>
                      <m:t>𝐿</m:t>
                    </m:r>
                  </m:oMath>
                </a14:m>
                <a:r>
                  <a:rPr lang="zh-CN" altLang="en-US" sz="2800" dirty="0">
                    <a:solidFill>
                      <a:srgbClr val="003FB2"/>
                    </a:solidFill>
                    <a:latin typeface="等线" panose="02010600030101010101" pitchFamily="2" charset="-122"/>
                    <a:ea typeface="等线" panose="02010600030101010101" pitchFamily="2" charset="-122"/>
                  </a:rPr>
                  <a:t>为载荷。</a:t>
                </a:r>
                <a:endParaRPr lang="en-US" altLang="zh-CN" sz="2800" dirty="0">
                  <a:solidFill>
                    <a:srgbClr val="003FB2"/>
                  </a:solidFill>
                  <a:latin typeface="等线" panose="02010600030101010101" pitchFamily="2" charset="-122"/>
                  <a:ea typeface="等线" panose="02010600030101010101" pitchFamily="2" charset="-122"/>
                </a:endParaRPr>
              </a:p>
            </p:txBody>
          </p:sp>
        </mc:Choice>
        <mc:Fallback xmlns="">
          <p:sp>
            <p:nvSpPr>
              <p:cNvPr id="12" name="文本框 11">
                <a:extLst>
                  <a:ext uri="{FF2B5EF4-FFF2-40B4-BE49-F238E27FC236}">
                    <a16:creationId xmlns:a16="http://schemas.microsoft.com/office/drawing/2014/main" id="{E0FCA399-257B-7103-EE10-4B117734032D}"/>
                  </a:ext>
                </a:extLst>
              </p:cNvPr>
              <p:cNvSpPr txBox="1">
                <a:spLocks noRot="1" noChangeAspect="1" noMove="1" noResize="1" noEditPoints="1" noAdjustHandles="1" noChangeArrowheads="1" noChangeShapeType="1" noTextEdit="1"/>
              </p:cNvSpPr>
              <p:nvPr/>
            </p:nvSpPr>
            <p:spPr>
              <a:xfrm>
                <a:off x="900505" y="1232946"/>
                <a:ext cx="10165155" cy="954107"/>
              </a:xfrm>
              <a:prstGeom prst="rect">
                <a:avLst/>
              </a:prstGeom>
              <a:blipFill>
                <a:blip r:embed="rId3"/>
                <a:stretch>
                  <a:fillRect l="-1260" t="-6369" r="-4799" b="-16561"/>
                </a:stretch>
              </a:blipFill>
            </p:spPr>
            <p:txBody>
              <a:bodyPr/>
              <a:lstStyle/>
              <a:p>
                <a:r>
                  <a:rPr lang="zh-CN" altLang="en-US">
                    <a:noFill/>
                  </a:rPr>
                  <a:t> </a:t>
                </a:r>
              </a:p>
            </p:txBody>
          </p:sp>
        </mc:Fallback>
      </mc:AlternateContent>
      <p:pic>
        <p:nvPicPr>
          <p:cNvPr id="1026" name="Picture 2" descr="摩擦力">
            <a:extLst>
              <a:ext uri="{FF2B5EF4-FFF2-40B4-BE49-F238E27FC236}">
                <a16:creationId xmlns:a16="http://schemas.microsoft.com/office/drawing/2014/main" id="{C77C644F-3F9F-15FD-7503-E5D909F3A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4604" y="4579335"/>
            <a:ext cx="4181475" cy="20478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D33E298E-5995-08E4-1D72-0A81FE5FA2FF}"/>
                  </a:ext>
                </a:extLst>
              </p:cNvPr>
              <p:cNvSpPr txBox="1"/>
              <p:nvPr/>
            </p:nvSpPr>
            <p:spPr>
              <a:xfrm>
                <a:off x="900505" y="2578897"/>
                <a:ext cx="10165154" cy="1451423"/>
              </a:xfrm>
              <a:prstGeom prst="rect">
                <a:avLst/>
              </a:prstGeom>
              <a:noFill/>
            </p:spPr>
            <p:txBody>
              <a:bodyPr wrap="square">
                <a:spAutoFit/>
              </a:bodyPr>
              <a:lstStyle/>
              <a:p>
                <a:r>
                  <a:rPr lang="zh-CN" altLang="en-US" sz="2800" dirty="0">
                    <a:solidFill>
                      <a:srgbClr val="003FB2"/>
                    </a:solidFill>
                    <a:latin typeface="等线" panose="02010600030101010101" pitchFamily="2" charset="-122"/>
                    <a:ea typeface="等线" panose="02010600030101010101" pitchFamily="2" charset="-122"/>
                  </a:rPr>
                  <a:t>但实际上，由于表面粗糙的缘故，接触面的实际接触面积</a:t>
                </a:r>
                <a14:m>
                  <m:oMath xmlns:m="http://schemas.openxmlformats.org/officeDocument/2006/math">
                    <m:r>
                      <a:rPr lang="zh-CN" altLang="en-US" sz="2800">
                        <a:solidFill>
                          <a:srgbClr val="003FB2"/>
                        </a:solidFill>
                        <a:latin typeface="Cambria Math" panose="02040503050406030204" pitchFamily="18" charset="0"/>
                        <a:ea typeface="等线" panose="02010600030101010101" pitchFamily="2" charset="-122"/>
                      </a:rPr>
                      <m:t>𝛴</m:t>
                    </m:r>
                    <m:sSub>
                      <m:sSubPr>
                        <m:ctrlPr>
                          <a:rPr lang="zh-CN" altLang="en-US" sz="2800" i="1">
                            <a:solidFill>
                              <a:srgbClr val="003FB2"/>
                            </a:solidFill>
                            <a:latin typeface="Cambria Math" panose="02040503050406030204" pitchFamily="18" charset="0"/>
                            <a:ea typeface="等线" panose="02010600030101010101" pitchFamily="2" charset="-122"/>
                          </a:rPr>
                        </m:ctrlPr>
                      </m:sSubPr>
                      <m:e>
                        <m:r>
                          <a:rPr lang="zh-CN" altLang="en-US" sz="2800">
                            <a:solidFill>
                              <a:srgbClr val="003FB2"/>
                            </a:solidFill>
                            <a:latin typeface="Cambria Math" panose="02040503050406030204" pitchFamily="18" charset="0"/>
                            <a:ea typeface="等线" panose="02010600030101010101" pitchFamily="2" charset="-122"/>
                          </a:rPr>
                          <m:t>𝐴</m:t>
                        </m:r>
                      </m:e>
                      <m:sub>
                        <m:r>
                          <a:rPr lang="en-US" altLang="zh-CN" sz="2800">
                            <a:solidFill>
                              <a:srgbClr val="003FB2"/>
                            </a:solidFill>
                            <a:latin typeface="Cambria Math" panose="02040503050406030204" pitchFamily="18" charset="0"/>
                            <a:ea typeface="等线" panose="02010600030101010101" pitchFamily="2" charset="-122"/>
                          </a:rPr>
                          <m:t>𝑎𝑠𝑝</m:t>
                        </m:r>
                      </m:sub>
                    </m:sSub>
                  </m:oMath>
                </a14:m>
                <a:r>
                  <a:rPr lang="zh-CN" altLang="en-US" sz="2800" dirty="0">
                    <a:solidFill>
                      <a:srgbClr val="003FB2"/>
                    </a:solidFill>
                    <a:latin typeface="等线" panose="02010600030101010101" pitchFamily="2" charset="-122"/>
                    <a:ea typeface="等线" panose="02010600030101010101" pitchFamily="2" charset="-122"/>
                  </a:rPr>
                  <a:t>远小于宏观接触面积。传统上，认为摩擦力与实际接触面积成正比，即</a:t>
                </a:r>
                <a14:m>
                  <m:oMath xmlns:m="http://schemas.openxmlformats.org/officeDocument/2006/math">
                    <m:sSub>
                      <m:sSubPr>
                        <m:ctrlPr>
                          <a:rPr lang="zh-CN" altLang="en-US" sz="2800" i="1">
                            <a:solidFill>
                              <a:srgbClr val="003FB2"/>
                            </a:solidFill>
                            <a:latin typeface="Cambria Math" panose="02040503050406030204" pitchFamily="18" charset="0"/>
                            <a:ea typeface="等线" panose="02010600030101010101" pitchFamily="2" charset="-122"/>
                          </a:rPr>
                        </m:ctrlPr>
                      </m:sSubPr>
                      <m:e>
                        <m:r>
                          <a:rPr lang="zh-CN" altLang="en-US" sz="2800">
                            <a:solidFill>
                              <a:srgbClr val="003FB2"/>
                            </a:solidFill>
                            <a:latin typeface="Cambria Math" panose="02040503050406030204" pitchFamily="18" charset="0"/>
                            <a:ea typeface="等线" panose="02010600030101010101" pitchFamily="2" charset="-122"/>
                          </a:rPr>
                          <m:t>𝐹</m:t>
                        </m:r>
                      </m:e>
                      <m:sub>
                        <m:r>
                          <m:rPr>
                            <m:sty m:val="p"/>
                          </m:rPr>
                          <a:rPr lang="en-US" altLang="zh-CN" sz="2800">
                            <a:solidFill>
                              <a:srgbClr val="003FB2"/>
                            </a:solidFill>
                            <a:latin typeface="Cambria Math" panose="02040503050406030204" pitchFamily="18" charset="0"/>
                            <a:ea typeface="等线" panose="02010600030101010101" pitchFamily="2" charset="-122"/>
                          </a:rPr>
                          <m:t>f</m:t>
                        </m:r>
                      </m:sub>
                    </m:sSub>
                    <m:r>
                      <a:rPr lang="zh-CN" altLang="en-US" sz="2800">
                        <a:solidFill>
                          <a:srgbClr val="003FB2"/>
                        </a:solidFill>
                        <a:latin typeface="Cambria Math" panose="02040503050406030204" pitchFamily="18" charset="0"/>
                        <a:ea typeface="等线" panose="02010600030101010101" pitchFamily="2" charset="-122"/>
                      </a:rPr>
                      <m:t>=</m:t>
                    </m:r>
                    <m:r>
                      <a:rPr lang="zh-CN" altLang="en-US" sz="2800">
                        <a:solidFill>
                          <a:srgbClr val="003FB2"/>
                        </a:solidFill>
                        <a:latin typeface="Cambria Math" panose="02040503050406030204" pitchFamily="18" charset="0"/>
                        <a:ea typeface="等线" panose="02010600030101010101" pitchFamily="2" charset="-122"/>
                      </a:rPr>
                      <m:t>𝜏𝛴</m:t>
                    </m:r>
                    <m:sSub>
                      <m:sSubPr>
                        <m:ctrlPr>
                          <a:rPr lang="zh-CN" altLang="en-US" sz="2800" i="1">
                            <a:solidFill>
                              <a:srgbClr val="003FB2"/>
                            </a:solidFill>
                            <a:latin typeface="Cambria Math" panose="02040503050406030204" pitchFamily="18" charset="0"/>
                            <a:ea typeface="等线" panose="02010600030101010101" pitchFamily="2" charset="-122"/>
                          </a:rPr>
                        </m:ctrlPr>
                      </m:sSubPr>
                      <m:e>
                        <m:r>
                          <a:rPr lang="zh-CN" altLang="en-US" sz="2800">
                            <a:solidFill>
                              <a:srgbClr val="003FB2"/>
                            </a:solidFill>
                            <a:latin typeface="Cambria Math" panose="02040503050406030204" pitchFamily="18" charset="0"/>
                            <a:ea typeface="等线" panose="02010600030101010101" pitchFamily="2" charset="-122"/>
                          </a:rPr>
                          <m:t>𝐴</m:t>
                        </m:r>
                      </m:e>
                      <m:sub>
                        <m:r>
                          <a:rPr lang="en-US" altLang="zh-CN" sz="2800">
                            <a:solidFill>
                              <a:srgbClr val="003FB2"/>
                            </a:solidFill>
                            <a:latin typeface="Cambria Math" panose="02040503050406030204" pitchFamily="18" charset="0"/>
                            <a:ea typeface="等线" panose="02010600030101010101" pitchFamily="2" charset="-122"/>
                          </a:rPr>
                          <m:t>𝑎𝑠𝑝</m:t>
                        </m:r>
                      </m:sub>
                    </m:sSub>
                    <m:r>
                      <a:rPr lang="zh-CN" altLang="en-US" sz="2800">
                        <a:solidFill>
                          <a:srgbClr val="003FB2"/>
                        </a:solidFill>
                        <a:latin typeface="Cambria Math" panose="02040503050406030204" pitchFamily="18" charset="0"/>
                        <a:ea typeface="等线" panose="02010600030101010101" pitchFamily="2" charset="-122"/>
                      </a:rPr>
                      <m:t>，</m:t>
                    </m:r>
                  </m:oMath>
                </a14:m>
                <a:r>
                  <a:rPr lang="zh-CN" altLang="en-US" sz="2800" dirty="0">
                    <a:solidFill>
                      <a:srgbClr val="003FB2"/>
                    </a:solidFill>
                    <a:latin typeface="等线" panose="02010600030101010101" pitchFamily="2" charset="-122"/>
                    <a:ea typeface="等线" panose="02010600030101010101" pitchFamily="2" charset="-122"/>
                  </a:rPr>
                  <a:t>其中</a:t>
                </a:r>
                <a14:m>
                  <m:oMath xmlns:m="http://schemas.openxmlformats.org/officeDocument/2006/math">
                    <m:r>
                      <a:rPr lang="zh-CN" altLang="en-US" sz="2800">
                        <a:solidFill>
                          <a:srgbClr val="003FB2"/>
                        </a:solidFill>
                        <a:latin typeface="Cambria Math" panose="02040503050406030204" pitchFamily="18" charset="0"/>
                        <a:ea typeface="等线" panose="02010600030101010101" pitchFamily="2" charset="-122"/>
                      </a:rPr>
                      <m:t>𝜏</m:t>
                    </m:r>
                  </m:oMath>
                </a14:m>
                <a:r>
                  <a:rPr lang="zh-CN" altLang="en-US" sz="2800" dirty="0">
                    <a:solidFill>
                      <a:srgbClr val="003FB2"/>
                    </a:solidFill>
                    <a:latin typeface="等线" panose="02010600030101010101" pitchFamily="2" charset="-122"/>
                    <a:ea typeface="等线" panose="02010600030101010101" pitchFamily="2" charset="-122"/>
                  </a:rPr>
                  <a:t>为有效抗剪切强度</a:t>
                </a:r>
                <a:endParaRPr lang="en-US" altLang="zh-CN" sz="2800" dirty="0">
                  <a:solidFill>
                    <a:srgbClr val="003FB2"/>
                  </a:solidFill>
                  <a:latin typeface="等线" panose="02010600030101010101" pitchFamily="2" charset="-122"/>
                  <a:ea typeface="等线" panose="02010600030101010101" pitchFamily="2" charset="-122"/>
                </a:endParaRPr>
              </a:p>
            </p:txBody>
          </p:sp>
        </mc:Choice>
        <mc:Fallback>
          <p:sp>
            <p:nvSpPr>
              <p:cNvPr id="7" name="文本框 6">
                <a:extLst>
                  <a:ext uri="{FF2B5EF4-FFF2-40B4-BE49-F238E27FC236}">
                    <a16:creationId xmlns:a16="http://schemas.microsoft.com/office/drawing/2014/main" id="{D33E298E-5995-08E4-1D72-0A81FE5FA2FF}"/>
                  </a:ext>
                </a:extLst>
              </p:cNvPr>
              <p:cNvSpPr txBox="1">
                <a:spLocks noRot="1" noChangeAspect="1" noMove="1" noResize="1" noEditPoints="1" noAdjustHandles="1" noChangeArrowheads="1" noChangeShapeType="1" noTextEdit="1"/>
              </p:cNvSpPr>
              <p:nvPr/>
            </p:nvSpPr>
            <p:spPr>
              <a:xfrm>
                <a:off x="900505" y="2578897"/>
                <a:ext cx="10165154" cy="1451423"/>
              </a:xfrm>
              <a:prstGeom prst="rect">
                <a:avLst/>
              </a:prstGeom>
              <a:blipFill>
                <a:blip r:embed="rId5"/>
                <a:stretch>
                  <a:fillRect l="-1260" t="-4202" r="-660" b="-8824"/>
                </a:stretch>
              </a:blipFill>
            </p:spPr>
            <p:txBody>
              <a:bodyPr/>
              <a:lstStyle/>
              <a:p>
                <a:r>
                  <a:rPr lang="zh-CN" altLang="en-US">
                    <a:noFill/>
                  </a:rPr>
                  <a:t> </a:t>
                </a:r>
              </a:p>
            </p:txBody>
          </p:sp>
        </mc:Fallback>
      </mc:AlternateContent>
      <p:pic>
        <p:nvPicPr>
          <p:cNvPr id="4098" name="Picture 2">
            <a:extLst>
              <a:ext uri="{FF2B5EF4-FFF2-40B4-BE49-F238E27FC236}">
                <a16:creationId xmlns:a16="http://schemas.microsoft.com/office/drawing/2014/main" id="{522A975F-44B5-39AC-174C-EB3B1D4BCA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479" t="55115" r="22980" b="10940"/>
          <a:stretch/>
        </p:blipFill>
        <p:spPr bwMode="auto">
          <a:xfrm>
            <a:off x="900505" y="4579335"/>
            <a:ext cx="4181475" cy="178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258483"/>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7</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zh-CN" altLang="en-US" sz="2400" b="1" dirty="0">
                <a:solidFill>
                  <a:srgbClr val="0070C0"/>
                </a:solidFill>
                <a:latin typeface="微软雅黑" panose="020B0503020204020204" pitchFamily="34" charset="-122"/>
                <a:ea typeface="微软雅黑" panose="020B0503020204020204" pitchFamily="34" charset="-122"/>
              </a:rPr>
              <a:t>微观摩擦</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E0FCA399-257B-7103-EE10-4B117734032D}"/>
              </a:ext>
            </a:extLst>
          </p:cNvPr>
          <p:cNvSpPr txBox="1"/>
          <p:nvPr/>
        </p:nvSpPr>
        <p:spPr>
          <a:xfrm>
            <a:off x="900505" y="1232946"/>
            <a:ext cx="10165155" cy="1384995"/>
          </a:xfrm>
          <a:prstGeom prst="rect">
            <a:avLst/>
          </a:prstGeom>
          <a:noFill/>
        </p:spPr>
        <p:txBody>
          <a:bodyPr wrap="square" rtlCol="0">
            <a:spAutoFit/>
          </a:bodyPr>
          <a:lstStyle/>
          <a:p>
            <a:r>
              <a:rPr lang="zh-CN" altLang="en-US" sz="2800" dirty="0">
                <a:solidFill>
                  <a:srgbClr val="003FB2"/>
                </a:solidFill>
                <a:latin typeface="等线" panose="02010600030101010101" pitchFamily="2" charset="-122"/>
              </a:rPr>
              <a:t>微观滑动摩擦已经通过不同类型的理论方法得到解决：</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极简”模型</a:t>
            </a:r>
            <a:r>
              <a:rPr lang="en-US" altLang="zh-CN" sz="2800" dirty="0">
                <a:solidFill>
                  <a:srgbClr val="003FB2"/>
                </a:solidFill>
                <a:latin typeface="等线" panose="02010600030101010101" pitchFamily="2" charset="-122"/>
              </a:rPr>
              <a:t>(MM)</a:t>
            </a:r>
            <a:r>
              <a:rPr lang="zh-CN" altLang="en-US" sz="2800" dirty="0">
                <a:solidFill>
                  <a:srgbClr val="003FB2"/>
                </a:solidFill>
                <a:latin typeface="等线" panose="02010600030101010101" pitchFamily="2" charset="-122"/>
              </a:rPr>
              <a:t>、原子分子动力学</a:t>
            </a:r>
            <a:r>
              <a:rPr lang="en-US" altLang="zh-CN" sz="2800" dirty="0">
                <a:solidFill>
                  <a:srgbClr val="003FB2"/>
                </a:solidFill>
                <a:latin typeface="等线" panose="02010600030101010101" pitchFamily="2" charset="-122"/>
              </a:rPr>
              <a:t>(MD)</a:t>
            </a:r>
            <a:r>
              <a:rPr lang="zh-CN" altLang="en-US" sz="2800" dirty="0">
                <a:solidFill>
                  <a:srgbClr val="003FB2"/>
                </a:solidFill>
                <a:latin typeface="等线" panose="02010600030101010101" pitchFamily="2" charset="-122"/>
              </a:rPr>
              <a:t>模拟、介观多接触模型和现象学速率态</a:t>
            </a:r>
            <a:r>
              <a:rPr lang="en-US" altLang="zh-CN" sz="2800" dirty="0">
                <a:solidFill>
                  <a:srgbClr val="003FB2"/>
                </a:solidFill>
                <a:latin typeface="等线" panose="02010600030101010101" pitchFamily="2" charset="-122"/>
              </a:rPr>
              <a:t>(RS)</a:t>
            </a:r>
            <a:r>
              <a:rPr lang="zh-CN" altLang="en-US" sz="2800" dirty="0">
                <a:solidFill>
                  <a:srgbClr val="003FB2"/>
                </a:solidFill>
                <a:latin typeface="等线" panose="02010600030101010101" pitchFamily="2" charset="-122"/>
              </a:rPr>
              <a:t>模型。</a:t>
            </a:r>
            <a:endParaRPr lang="en-US" altLang="zh-CN" sz="2800" dirty="0">
              <a:solidFill>
                <a:srgbClr val="003FB2"/>
              </a:solidFill>
              <a:latin typeface="等线" panose="02010600030101010101" pitchFamily="2" charset="-122"/>
              <a:ea typeface="等线" panose="02010600030101010101" pitchFamily="2" charset="-122"/>
            </a:endParaRPr>
          </a:p>
        </p:txBody>
      </p:sp>
      <p:sp>
        <p:nvSpPr>
          <p:cNvPr id="7" name="文本框 6">
            <a:extLst>
              <a:ext uri="{FF2B5EF4-FFF2-40B4-BE49-F238E27FC236}">
                <a16:creationId xmlns:a16="http://schemas.microsoft.com/office/drawing/2014/main" id="{D33E298E-5995-08E4-1D72-0A81FE5FA2FF}"/>
              </a:ext>
            </a:extLst>
          </p:cNvPr>
          <p:cNvSpPr txBox="1"/>
          <p:nvPr/>
        </p:nvSpPr>
        <p:spPr>
          <a:xfrm>
            <a:off x="4355690" y="2817543"/>
            <a:ext cx="6709970" cy="3108543"/>
          </a:xfrm>
          <a:prstGeom prst="rect">
            <a:avLst/>
          </a:prstGeom>
          <a:noFill/>
        </p:spPr>
        <p:txBody>
          <a:bodyPr wrap="square">
            <a:spAutoFit/>
          </a:bodyPr>
          <a:lstStyle/>
          <a:p>
            <a:r>
              <a:rPr lang="en-US" altLang="zh-CN" sz="2800" dirty="0">
                <a:solidFill>
                  <a:srgbClr val="003FB2"/>
                </a:solidFill>
                <a:latin typeface="等线" panose="02010600030101010101" pitchFamily="2" charset="-122"/>
              </a:rPr>
              <a:t>MM</a:t>
            </a:r>
            <a:r>
              <a:rPr lang="zh-CN" altLang="en-US" sz="2800" dirty="0">
                <a:solidFill>
                  <a:srgbClr val="003FB2"/>
                </a:solidFill>
                <a:latin typeface="等线" panose="02010600030101010101" pitchFamily="2" charset="-122"/>
              </a:rPr>
              <a:t>提供了原子尺度物理和宏观现象学方法</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如</a:t>
            </a:r>
            <a:r>
              <a:rPr lang="en-US" altLang="zh-CN" sz="2800" dirty="0">
                <a:solidFill>
                  <a:srgbClr val="003FB2"/>
                </a:solidFill>
                <a:latin typeface="等线" panose="02010600030101010101" pitchFamily="2" charset="-122"/>
              </a:rPr>
              <a:t>RS</a:t>
            </a:r>
            <a:r>
              <a:rPr lang="zh-CN" altLang="en-US" sz="2800" dirty="0">
                <a:solidFill>
                  <a:srgbClr val="003FB2"/>
                </a:solidFill>
                <a:latin typeface="等线" panose="02010600030101010101" pitchFamily="2" charset="-122"/>
              </a:rPr>
              <a:t>模型</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之间的中间描述，专注于描述滑动运动的少数相关自由度，在粘滑过程中表现出不稳定性。</a:t>
            </a:r>
            <a:endParaRPr lang="en-US" altLang="zh-CN" sz="2800" dirty="0">
              <a:solidFill>
                <a:srgbClr val="003FB2"/>
              </a:solidFill>
              <a:latin typeface="等线" panose="02010600030101010101" pitchFamily="2" charset="-122"/>
            </a:endParaRPr>
          </a:p>
          <a:p>
            <a:r>
              <a:rPr lang="en-US" altLang="zh-CN" sz="2800" dirty="0">
                <a:solidFill>
                  <a:srgbClr val="003FB2"/>
                </a:solidFill>
                <a:latin typeface="等线" panose="02010600030101010101" pitchFamily="2" charset="-122"/>
              </a:rPr>
              <a:t>MM</a:t>
            </a:r>
            <a:r>
              <a:rPr lang="zh-CN" altLang="en-US" sz="2800" dirty="0">
                <a:solidFill>
                  <a:srgbClr val="003FB2"/>
                </a:solidFill>
                <a:latin typeface="等线" panose="02010600030101010101" pitchFamily="2" charset="-122"/>
              </a:rPr>
              <a:t>为高度复杂的现象提供了解释，使过去几十年产生的大量纳米和中尺度摩擦数据合理化方面发挥了重要作用。</a:t>
            </a:r>
            <a:endParaRPr lang="en-US" altLang="zh-CN" sz="2800" dirty="0">
              <a:solidFill>
                <a:srgbClr val="003FB2"/>
              </a:solidFill>
              <a:latin typeface="等线" panose="02010600030101010101" pitchFamily="2" charset="-122"/>
              <a:ea typeface="等线" panose="02010600030101010101" pitchFamily="2" charset="-122"/>
            </a:endParaRPr>
          </a:p>
        </p:txBody>
      </p:sp>
      <p:pic>
        <p:nvPicPr>
          <p:cNvPr id="2" name="Picture 4" descr="(color online). A simulated truncated-octahedron Au459 cluster sliding ...">
            <a:extLst>
              <a:ext uri="{FF2B5EF4-FFF2-40B4-BE49-F238E27FC236}">
                <a16:creationId xmlns:a16="http://schemas.microsoft.com/office/drawing/2014/main" id="{030B4525-C696-D81D-F62C-4451D0869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05" y="3429000"/>
            <a:ext cx="2497086" cy="24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242934"/>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8</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en-US" altLang="zh-CN" sz="2400" b="1" dirty="0">
                <a:solidFill>
                  <a:srgbClr val="0070C0"/>
                </a:solidFill>
                <a:latin typeface="微软雅黑" panose="020B0503020204020204" pitchFamily="34" charset="-122"/>
                <a:ea typeface="微软雅黑" panose="020B0503020204020204" pitchFamily="34" charset="-122"/>
              </a:rPr>
              <a:t>PT</a:t>
            </a:r>
            <a:r>
              <a:rPr lang="zh-CN" altLang="en-US" sz="2400" b="1" dirty="0">
                <a:solidFill>
                  <a:srgbClr val="0070C0"/>
                </a:solidFill>
                <a:latin typeface="微软雅黑" panose="020B0503020204020204" pitchFamily="34" charset="-122"/>
                <a:ea typeface="微软雅黑" panose="020B0503020204020204" pitchFamily="34" charset="-122"/>
              </a:rPr>
              <a:t>模型</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E0FCA399-257B-7103-EE10-4B117734032D}"/>
              </a:ext>
            </a:extLst>
          </p:cNvPr>
          <p:cNvSpPr txBox="1"/>
          <p:nvPr/>
        </p:nvSpPr>
        <p:spPr>
          <a:xfrm>
            <a:off x="507215" y="983022"/>
            <a:ext cx="10165155" cy="954107"/>
          </a:xfrm>
          <a:prstGeom prst="rect">
            <a:avLst/>
          </a:prstGeom>
          <a:noFill/>
        </p:spPr>
        <p:txBody>
          <a:bodyPr wrap="square" rtlCol="0">
            <a:spAutoFit/>
          </a:bodyPr>
          <a:lstStyle/>
          <a:p>
            <a:r>
              <a:rPr lang="en-US" altLang="zh-CN" sz="2800" dirty="0">
                <a:solidFill>
                  <a:srgbClr val="003FB2"/>
                </a:solidFill>
                <a:latin typeface="等线" panose="02010600030101010101" pitchFamily="2" charset="-122"/>
              </a:rPr>
              <a:t>Prandtl-Tomlinson</a:t>
            </a:r>
            <a:r>
              <a:rPr lang="zh-CN" altLang="en-US" sz="2800" dirty="0">
                <a:solidFill>
                  <a:srgbClr val="003FB2"/>
                </a:solidFill>
                <a:latin typeface="等线" panose="02010600030101010101" pitchFamily="2" charset="-122"/>
              </a:rPr>
              <a:t>模型解决了摩擦力显微镜</a:t>
            </a:r>
            <a:r>
              <a:rPr lang="en-US" altLang="zh-CN" sz="2800" dirty="0">
                <a:solidFill>
                  <a:srgbClr val="003FB2"/>
                </a:solidFill>
                <a:latin typeface="等线" panose="02010600030101010101" pitchFamily="2" charset="-122"/>
              </a:rPr>
              <a:t>(FFM)</a:t>
            </a:r>
            <a:r>
              <a:rPr lang="zh-CN" altLang="en-US" sz="2800" dirty="0">
                <a:solidFill>
                  <a:srgbClr val="003FB2"/>
                </a:solidFill>
                <a:latin typeface="等线" panose="02010600030101010101" pitchFamily="2" charset="-122"/>
              </a:rPr>
              <a:t>问题</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摩擦力通过沿着表面拖动</a:t>
            </a:r>
            <a:r>
              <a:rPr lang="en-US" altLang="zh-CN" sz="2800" dirty="0">
                <a:solidFill>
                  <a:srgbClr val="003FB2"/>
                </a:solidFill>
                <a:latin typeface="等线" panose="02010600030101010101" pitchFamily="2" charset="-122"/>
              </a:rPr>
              <a:t>AFM</a:t>
            </a:r>
            <a:r>
              <a:rPr lang="zh-CN" altLang="en-US" sz="2800" dirty="0">
                <a:solidFill>
                  <a:srgbClr val="003FB2"/>
                </a:solidFill>
                <a:latin typeface="等线" panose="02010600030101010101" pitchFamily="2" charset="-122"/>
              </a:rPr>
              <a:t>尖端来测量</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a:t>
            </a:r>
          </a:p>
        </p:txBody>
      </p:sp>
      <p:sp>
        <p:nvSpPr>
          <p:cNvPr id="7" name="文本框 6">
            <a:extLst>
              <a:ext uri="{FF2B5EF4-FFF2-40B4-BE49-F238E27FC236}">
                <a16:creationId xmlns:a16="http://schemas.microsoft.com/office/drawing/2014/main" id="{D33E298E-5995-08E4-1D72-0A81FE5FA2FF}"/>
              </a:ext>
            </a:extLst>
          </p:cNvPr>
          <p:cNvSpPr txBox="1"/>
          <p:nvPr/>
        </p:nvSpPr>
        <p:spPr>
          <a:xfrm>
            <a:off x="4649628" y="2124770"/>
            <a:ext cx="7669162" cy="3108543"/>
          </a:xfrm>
          <a:prstGeom prst="rect">
            <a:avLst/>
          </a:prstGeom>
          <a:noFill/>
        </p:spPr>
        <p:txBody>
          <a:bodyPr wrap="square">
            <a:spAutoFit/>
          </a:bodyPr>
          <a:lstStyle/>
          <a:p>
            <a:r>
              <a:rPr lang="zh-CN" altLang="en-US" sz="2800" dirty="0">
                <a:solidFill>
                  <a:srgbClr val="003FB2"/>
                </a:solidFill>
                <a:latin typeface="等线" panose="02010600030101010101" pitchFamily="2" charset="-122"/>
              </a:rPr>
              <a:t>假设一个质点</a:t>
            </a:r>
            <a:r>
              <a:rPr lang="en-US" altLang="zh-CN" sz="2800" dirty="0">
                <a:solidFill>
                  <a:srgbClr val="003FB2"/>
                </a:solidFill>
                <a:latin typeface="等线" panose="02010600030101010101" pitchFamily="2" charset="-122"/>
              </a:rPr>
              <a:t>m(</a:t>
            </a:r>
            <a:r>
              <a:rPr lang="zh-CN" altLang="en-US" sz="2800" dirty="0">
                <a:solidFill>
                  <a:srgbClr val="003FB2"/>
                </a:solidFill>
                <a:latin typeface="等线" panose="02010600030101010101" pitchFamily="2" charset="-122"/>
              </a:rPr>
              <a:t>如</a:t>
            </a:r>
            <a:r>
              <a:rPr lang="en-US" altLang="zh-CN" sz="2800" dirty="0">
                <a:solidFill>
                  <a:srgbClr val="003FB2"/>
                </a:solidFill>
                <a:latin typeface="等线" panose="02010600030101010101" pitchFamily="2" charset="-122"/>
              </a:rPr>
              <a:t>AFM</a:t>
            </a:r>
            <a:r>
              <a:rPr lang="zh-CN" altLang="en-US" sz="2800" dirty="0">
                <a:solidFill>
                  <a:srgbClr val="003FB2"/>
                </a:solidFill>
                <a:latin typeface="等线" panose="02010600030101010101" pitchFamily="2" charset="-122"/>
              </a:rPr>
              <a:t>尖端</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被拖过一维正弦电势</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尖端和衬底之间的相互作用</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。质点尖端由一个有效弹性系数</a:t>
            </a:r>
            <a:r>
              <a:rPr lang="en-US" altLang="zh-CN" sz="2800" dirty="0">
                <a:solidFill>
                  <a:srgbClr val="003FB2"/>
                </a:solidFill>
                <a:latin typeface="等线" panose="02010600030101010101" pitchFamily="2" charset="-122"/>
              </a:rPr>
              <a:t>K</a:t>
            </a:r>
            <a:r>
              <a:rPr lang="zh-CN" altLang="en-US" sz="2800" dirty="0">
                <a:solidFill>
                  <a:srgbClr val="003FB2"/>
                </a:solidFill>
                <a:latin typeface="等线" panose="02010600030101010101" pitchFamily="2" charset="-122"/>
              </a:rPr>
              <a:t>的弹簧牵引，并以相对于沉底的恒定速度</a:t>
            </a:r>
            <a:r>
              <a:rPr lang="en-US" altLang="zh-CN" sz="2800" dirty="0">
                <a:solidFill>
                  <a:srgbClr val="003FB2"/>
                </a:solidFill>
                <a:latin typeface="等线" panose="02010600030101010101" pitchFamily="2" charset="-122"/>
              </a:rPr>
              <a:t>v</a:t>
            </a:r>
            <a:r>
              <a:rPr lang="zh-CN" altLang="en-US" sz="2800" dirty="0">
                <a:solidFill>
                  <a:srgbClr val="003FB2"/>
                </a:solidFill>
                <a:latin typeface="等线" panose="02010600030101010101" pitchFamily="2" charset="-122"/>
              </a:rPr>
              <a:t>驱动。</a:t>
            </a:r>
            <a:endParaRPr lang="en-US" altLang="zh-CN" sz="2800" dirty="0">
              <a:solidFill>
                <a:srgbClr val="003FB2"/>
              </a:solidFill>
              <a:latin typeface="等线" panose="02010600030101010101" pitchFamily="2" charset="-122"/>
            </a:endParaRPr>
          </a:p>
          <a:p>
            <a:r>
              <a:rPr lang="zh-CN" altLang="en-US" sz="2800" dirty="0">
                <a:solidFill>
                  <a:srgbClr val="003FB2"/>
                </a:solidFill>
                <a:latin typeface="等线" panose="02010600030101010101" pitchFamily="2" charset="-122"/>
              </a:rPr>
              <a:t>尖端所受的总势能由两部分组成</a:t>
            </a:r>
            <a:r>
              <a:rPr lang="en-US" altLang="zh-CN" sz="2800" dirty="0">
                <a:solidFill>
                  <a:srgbClr val="003FB2"/>
                </a:solidFill>
                <a:latin typeface="等线" panose="02010600030101010101" pitchFamily="2" charset="-122"/>
              </a:rPr>
              <a:t>:</a:t>
            </a:r>
          </a:p>
          <a:p>
            <a:r>
              <a:rPr lang="en-US" altLang="zh-CN" sz="2800" dirty="0">
                <a:solidFill>
                  <a:srgbClr val="003FB2"/>
                </a:solidFill>
                <a:latin typeface="等线" panose="02010600030101010101" pitchFamily="2" charset="-122"/>
              </a:rPr>
              <a:t>(</a:t>
            </a:r>
            <a:r>
              <a:rPr lang="en-US" altLang="zh-CN" sz="2800" dirty="0" err="1">
                <a:solidFill>
                  <a:srgbClr val="003FB2"/>
                </a:solidFill>
                <a:latin typeface="等线" panose="02010600030101010101" pitchFamily="2" charset="-122"/>
              </a:rPr>
              <a:t>i</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尖端与衬底的相互作用</a:t>
            </a:r>
            <a:endParaRPr lang="en-US" altLang="zh-CN" sz="2800" dirty="0">
              <a:solidFill>
                <a:srgbClr val="003FB2"/>
              </a:solidFill>
              <a:latin typeface="等线" panose="02010600030101010101" pitchFamily="2" charset="-122"/>
            </a:endParaRPr>
          </a:p>
          <a:p>
            <a:r>
              <a:rPr lang="en-US" altLang="zh-CN" sz="2800" dirty="0">
                <a:solidFill>
                  <a:srgbClr val="003FB2"/>
                </a:solidFill>
                <a:latin typeface="等线" panose="02010600030101010101" pitchFamily="2" charset="-122"/>
              </a:rPr>
              <a:t>(ii)</a:t>
            </a:r>
            <a:r>
              <a:rPr lang="zh-CN" altLang="en-US" sz="2800" dirty="0">
                <a:solidFill>
                  <a:srgbClr val="003FB2"/>
                </a:solidFill>
                <a:latin typeface="等线" panose="02010600030101010101" pitchFamily="2" charset="-122"/>
              </a:rPr>
              <a:t>尖端与支撑之间的弹簧弹性相互作用</a:t>
            </a:r>
            <a:endParaRPr lang="en-US" altLang="zh-CN" sz="2800" dirty="0">
              <a:solidFill>
                <a:srgbClr val="003FB2"/>
              </a:solidFill>
              <a:latin typeface="等线" panose="02010600030101010101" pitchFamily="2" charset="-122"/>
              <a:ea typeface="等线" panose="02010600030101010101" pitchFamily="2" charset="-122"/>
            </a:endParaRPr>
          </a:p>
        </p:txBody>
      </p:sp>
      <p:pic>
        <p:nvPicPr>
          <p:cNvPr id="8" name="图片 7">
            <a:extLst>
              <a:ext uri="{FF2B5EF4-FFF2-40B4-BE49-F238E27FC236}">
                <a16:creationId xmlns:a16="http://schemas.microsoft.com/office/drawing/2014/main" id="{7326F10B-DD49-A519-0CAF-EB964E011B12}"/>
              </a:ext>
            </a:extLst>
          </p:cNvPr>
          <p:cNvPicPr>
            <a:picLocks noChangeAspect="1"/>
          </p:cNvPicPr>
          <p:nvPr/>
        </p:nvPicPr>
        <p:blipFill rotWithShape="1">
          <a:blip r:embed="rId3"/>
          <a:srcRect b="71128"/>
          <a:stretch/>
        </p:blipFill>
        <p:spPr>
          <a:xfrm>
            <a:off x="197382" y="3042013"/>
            <a:ext cx="4452246" cy="1634806"/>
          </a:xfrm>
          <a:prstGeom prst="rect">
            <a:avLst/>
          </a:prstGeom>
        </p:spPr>
      </p:pic>
      <p:pic>
        <p:nvPicPr>
          <p:cNvPr id="5" name="图片 4">
            <a:extLst>
              <a:ext uri="{FF2B5EF4-FFF2-40B4-BE49-F238E27FC236}">
                <a16:creationId xmlns:a16="http://schemas.microsoft.com/office/drawing/2014/main" id="{C485DACF-83BE-B914-6C84-7E202BB9AB2C}"/>
              </a:ext>
            </a:extLst>
          </p:cNvPr>
          <p:cNvPicPr>
            <a:picLocks noChangeAspect="1"/>
          </p:cNvPicPr>
          <p:nvPr/>
        </p:nvPicPr>
        <p:blipFill>
          <a:blip r:embed="rId4"/>
          <a:stretch>
            <a:fillRect/>
          </a:stretch>
        </p:blipFill>
        <p:spPr>
          <a:xfrm>
            <a:off x="4649628" y="5552269"/>
            <a:ext cx="5636171" cy="868130"/>
          </a:xfrm>
          <a:prstGeom prst="rect">
            <a:avLst/>
          </a:prstGeom>
        </p:spPr>
      </p:pic>
    </p:spTree>
    <p:extLst>
      <p:ext uri="{BB962C8B-B14F-4D97-AF65-F5344CB8AC3E}">
        <p14:creationId xmlns:p14="http://schemas.microsoft.com/office/powerpoint/2010/main" val="583354834"/>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9ED9463-06DA-4FE2-90C0-8699B96FEF28}"/>
              </a:ext>
            </a:extLst>
          </p:cNvPr>
          <p:cNvSpPr>
            <a:spLocks noGrp="1"/>
          </p:cNvSpPr>
          <p:nvPr>
            <p:ph type="sldNum" sz="quarter" idx="12"/>
          </p:nvPr>
        </p:nvSpPr>
        <p:spPr>
          <a:xfrm>
            <a:off x="9382965" y="6433502"/>
            <a:ext cx="2743200" cy="365125"/>
          </a:xfrm>
        </p:spPr>
        <p:txBody>
          <a:bodyPr/>
          <a:lstStyle/>
          <a:p>
            <a:fld id="{4F55F1DA-470F-4F67-911F-F5D65D36A3FE}" type="slidenum">
              <a:rPr lang="zh-CN" altLang="en-US" smtClean="0"/>
              <a:t>9</a:t>
            </a:fld>
            <a:endParaRPr lang="zh-CN" altLang="en-US" b="1"/>
          </a:p>
        </p:txBody>
      </p:sp>
      <p:sp>
        <p:nvSpPr>
          <p:cNvPr id="4" name="文本框 3">
            <a:extLst>
              <a:ext uri="{FF2B5EF4-FFF2-40B4-BE49-F238E27FC236}">
                <a16:creationId xmlns:a16="http://schemas.microsoft.com/office/drawing/2014/main" id="{B1CE13AD-F5A9-E2D6-F4DE-84F119804A86}"/>
              </a:ext>
            </a:extLst>
          </p:cNvPr>
          <p:cNvSpPr txBox="1"/>
          <p:nvPr/>
        </p:nvSpPr>
        <p:spPr>
          <a:xfrm>
            <a:off x="1307690" y="70430"/>
            <a:ext cx="6096000" cy="581057"/>
          </a:xfrm>
          <a:prstGeom prst="rect">
            <a:avLst/>
          </a:prstGeom>
          <a:noFill/>
        </p:spPr>
        <p:txBody>
          <a:bodyPr wrap="square">
            <a:spAutoFit/>
          </a:bodyPr>
          <a:lstStyle/>
          <a:p>
            <a:pPr algn="l">
              <a:lnSpc>
                <a:spcPct val="150000"/>
              </a:lnSpc>
            </a:pPr>
            <a:r>
              <a:rPr lang="en-US" altLang="zh-CN" sz="2400" b="1" dirty="0">
                <a:solidFill>
                  <a:srgbClr val="0070C0"/>
                </a:solidFill>
                <a:latin typeface="微软雅黑" panose="020B0503020204020204" pitchFamily="34" charset="-122"/>
                <a:ea typeface="微软雅黑" panose="020B0503020204020204" pitchFamily="34" charset="-122"/>
              </a:rPr>
              <a:t>PT</a:t>
            </a:r>
            <a:r>
              <a:rPr lang="zh-CN" altLang="en-US" sz="2400" b="1" dirty="0">
                <a:solidFill>
                  <a:srgbClr val="0070C0"/>
                </a:solidFill>
                <a:latin typeface="微软雅黑" panose="020B0503020204020204" pitchFamily="34" charset="-122"/>
                <a:ea typeface="微软雅黑" panose="020B0503020204020204" pitchFamily="34" charset="-122"/>
              </a:rPr>
              <a:t>模型</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E0FCA399-257B-7103-EE10-4B117734032D}"/>
              </a:ext>
            </a:extLst>
          </p:cNvPr>
          <p:cNvSpPr txBox="1"/>
          <p:nvPr/>
        </p:nvSpPr>
        <p:spPr>
          <a:xfrm>
            <a:off x="507215" y="983022"/>
            <a:ext cx="10165155" cy="954107"/>
          </a:xfrm>
          <a:prstGeom prst="rect">
            <a:avLst/>
          </a:prstGeom>
          <a:noFill/>
        </p:spPr>
        <p:txBody>
          <a:bodyPr wrap="square" rtlCol="0">
            <a:spAutoFit/>
          </a:bodyPr>
          <a:lstStyle/>
          <a:p>
            <a:r>
              <a:rPr lang="en-US" altLang="zh-CN" sz="2800" dirty="0">
                <a:solidFill>
                  <a:srgbClr val="003FB2"/>
                </a:solidFill>
                <a:latin typeface="等线" panose="02010600030101010101" pitchFamily="2" charset="-122"/>
              </a:rPr>
              <a:t>Prandtl-Tomlinson</a:t>
            </a:r>
            <a:r>
              <a:rPr lang="zh-CN" altLang="en-US" sz="2800" dirty="0">
                <a:solidFill>
                  <a:srgbClr val="003FB2"/>
                </a:solidFill>
                <a:latin typeface="等线" panose="02010600030101010101" pitchFamily="2" charset="-122"/>
              </a:rPr>
              <a:t>模型解决了摩擦力显微镜</a:t>
            </a:r>
            <a:r>
              <a:rPr lang="en-US" altLang="zh-CN" sz="2800" dirty="0">
                <a:solidFill>
                  <a:srgbClr val="003FB2"/>
                </a:solidFill>
                <a:latin typeface="等线" panose="02010600030101010101" pitchFamily="2" charset="-122"/>
              </a:rPr>
              <a:t>(FFM)</a:t>
            </a:r>
            <a:r>
              <a:rPr lang="zh-CN" altLang="en-US" sz="2800" dirty="0">
                <a:solidFill>
                  <a:srgbClr val="003FB2"/>
                </a:solidFill>
                <a:latin typeface="等线" panose="02010600030101010101" pitchFamily="2" charset="-122"/>
              </a:rPr>
              <a:t>问题</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摩擦力通过沿着表面拖动</a:t>
            </a:r>
            <a:r>
              <a:rPr lang="en-US" altLang="zh-CN" sz="2800" dirty="0">
                <a:solidFill>
                  <a:srgbClr val="003FB2"/>
                </a:solidFill>
                <a:latin typeface="等线" panose="02010600030101010101" pitchFamily="2" charset="-122"/>
              </a:rPr>
              <a:t>AFM</a:t>
            </a:r>
            <a:r>
              <a:rPr lang="zh-CN" altLang="en-US" sz="2800" dirty="0">
                <a:solidFill>
                  <a:srgbClr val="003FB2"/>
                </a:solidFill>
                <a:latin typeface="等线" panose="02010600030101010101" pitchFamily="2" charset="-122"/>
              </a:rPr>
              <a:t>尖端来测量</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a:t>
            </a:r>
          </a:p>
        </p:txBody>
      </p:sp>
      <p:sp>
        <p:nvSpPr>
          <p:cNvPr id="7" name="文本框 6">
            <a:extLst>
              <a:ext uri="{FF2B5EF4-FFF2-40B4-BE49-F238E27FC236}">
                <a16:creationId xmlns:a16="http://schemas.microsoft.com/office/drawing/2014/main" id="{D33E298E-5995-08E4-1D72-0A81FE5FA2FF}"/>
              </a:ext>
            </a:extLst>
          </p:cNvPr>
          <p:cNvSpPr txBox="1"/>
          <p:nvPr/>
        </p:nvSpPr>
        <p:spPr>
          <a:xfrm>
            <a:off x="4649628" y="2268664"/>
            <a:ext cx="7669162" cy="3970318"/>
          </a:xfrm>
          <a:prstGeom prst="rect">
            <a:avLst/>
          </a:prstGeom>
          <a:noFill/>
        </p:spPr>
        <p:txBody>
          <a:bodyPr wrap="square">
            <a:spAutoFit/>
          </a:bodyPr>
          <a:lstStyle/>
          <a:p>
            <a:r>
              <a:rPr lang="zh-CN" altLang="en-US" sz="2800" dirty="0">
                <a:solidFill>
                  <a:srgbClr val="003FB2"/>
                </a:solidFill>
                <a:latin typeface="等线" panose="02010600030101010101" pitchFamily="2" charset="-122"/>
              </a:rPr>
              <a:t>根据无量纲参数</a:t>
            </a:r>
            <a:r>
              <a:rPr lang="en-US" altLang="zh-CN" sz="2800" dirty="0">
                <a:solidFill>
                  <a:srgbClr val="003FB2"/>
                </a:solidFill>
                <a:latin typeface="等线" panose="02010600030101010101" pitchFamily="2" charset="-122"/>
              </a:rPr>
              <a:t>η (</a:t>
            </a:r>
            <a:r>
              <a:rPr lang="zh-CN" altLang="en-US" sz="2800" dirty="0">
                <a:solidFill>
                  <a:srgbClr val="003FB2"/>
                </a:solidFill>
                <a:latin typeface="等线" panose="02010600030101010101" pitchFamily="2" charset="-122"/>
              </a:rPr>
              <a:t>尖端</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衬底电势的刚度与拉簧的刚度之比</a:t>
            </a:r>
            <a:r>
              <a:rPr lang="en-US" altLang="zh-CN" sz="2800" dirty="0">
                <a:solidFill>
                  <a:srgbClr val="003FB2"/>
                </a:solidFill>
                <a:latin typeface="等线" panose="02010600030101010101" pitchFamily="2" charset="-122"/>
              </a:rPr>
              <a:t>)</a:t>
            </a:r>
            <a:r>
              <a:rPr lang="zh-CN" altLang="en-US" sz="2800" dirty="0">
                <a:solidFill>
                  <a:srgbClr val="003FB2"/>
                </a:solidFill>
                <a:latin typeface="等线" panose="02010600030101010101" pitchFamily="2" charset="-122"/>
              </a:rPr>
              <a:t>预测了两种不同的尖端运动模式</a:t>
            </a:r>
            <a:endParaRPr lang="en-US" altLang="zh-CN" sz="2800" dirty="0">
              <a:solidFill>
                <a:srgbClr val="003FB2"/>
              </a:solidFill>
              <a:latin typeface="等线" panose="02010600030101010101" pitchFamily="2" charset="-122"/>
            </a:endParaRPr>
          </a:p>
          <a:p>
            <a:r>
              <a:rPr lang="zh-CN" altLang="en-US" sz="2800" dirty="0">
                <a:solidFill>
                  <a:srgbClr val="003FB2"/>
                </a:solidFill>
                <a:latin typeface="等线" panose="02010600030101010101" pitchFamily="2" charset="-122"/>
              </a:rPr>
              <a:t>当</a:t>
            </a:r>
            <a:r>
              <a:rPr lang="en-US" altLang="zh-CN" sz="2800" dirty="0">
                <a:solidFill>
                  <a:srgbClr val="003FB2"/>
                </a:solidFill>
                <a:latin typeface="等线" panose="02010600030101010101" pitchFamily="2" charset="-122"/>
              </a:rPr>
              <a:t>η &lt; 1</a:t>
            </a:r>
            <a:r>
              <a:rPr lang="zh-CN" altLang="en-US" sz="2800" dirty="0">
                <a:solidFill>
                  <a:srgbClr val="003FB2"/>
                </a:solidFill>
                <a:latin typeface="等线" panose="02010600030101010101" pitchFamily="2" charset="-122"/>
              </a:rPr>
              <a:t>时，总势</a:t>
            </a:r>
            <a:r>
              <a:rPr lang="en-US" altLang="zh-CN" sz="2800" dirty="0">
                <a:solidFill>
                  <a:srgbClr val="003FB2"/>
                </a:solidFill>
                <a:latin typeface="等线" panose="02010600030101010101" pitchFamily="2" charset="-122"/>
              </a:rPr>
              <a:t>U(x)</a:t>
            </a:r>
            <a:r>
              <a:rPr lang="zh-CN" altLang="en-US" sz="2800" dirty="0">
                <a:solidFill>
                  <a:srgbClr val="003FB2"/>
                </a:solidFill>
                <a:latin typeface="等线" panose="02010600030101010101" pitchFamily="2" charset="-122"/>
              </a:rPr>
              <a:t>只有一个最小值，且随时间变化的滑动运动是光滑的</a:t>
            </a:r>
            <a:endParaRPr lang="en-US" altLang="zh-CN" sz="2800" dirty="0">
              <a:solidFill>
                <a:srgbClr val="003FB2"/>
              </a:solidFill>
              <a:latin typeface="等线" panose="02010600030101010101" pitchFamily="2" charset="-122"/>
            </a:endParaRPr>
          </a:p>
          <a:p>
            <a:r>
              <a:rPr lang="zh-CN" altLang="en-US" sz="2800" dirty="0">
                <a:solidFill>
                  <a:srgbClr val="003FB2"/>
                </a:solidFill>
                <a:latin typeface="等线" panose="02010600030101010101" pitchFamily="2" charset="-122"/>
              </a:rPr>
              <a:t>当</a:t>
            </a:r>
            <a:r>
              <a:rPr lang="en-US" altLang="zh-CN" sz="2800" dirty="0">
                <a:solidFill>
                  <a:srgbClr val="003FB2"/>
                </a:solidFill>
                <a:latin typeface="等线" panose="02010600030101010101" pitchFamily="2" charset="-122"/>
              </a:rPr>
              <a:t>η &gt; 1, U(x)</a:t>
            </a:r>
            <a:r>
              <a:rPr lang="zh-CN" altLang="en-US" sz="2800" dirty="0">
                <a:solidFill>
                  <a:srgbClr val="003FB2"/>
                </a:solidFill>
                <a:latin typeface="等线" panose="02010600030101010101" pitchFamily="2" charset="-122"/>
              </a:rPr>
              <a:t>中出现两个或多个极小值，且滑动不连续，表现为粘滑</a:t>
            </a:r>
            <a:endParaRPr lang="en-US" altLang="zh-CN" sz="2800" dirty="0">
              <a:solidFill>
                <a:srgbClr val="003FB2"/>
              </a:solidFill>
              <a:latin typeface="等线" panose="02010600030101010101" pitchFamily="2" charset="-122"/>
            </a:endParaRPr>
          </a:p>
          <a:p>
            <a:r>
              <a:rPr lang="zh-CN" altLang="en-US" sz="2800" dirty="0">
                <a:solidFill>
                  <a:srgbClr val="003FB2"/>
                </a:solidFill>
                <a:latin typeface="等线" panose="02010600030101010101" pitchFamily="2" charset="-122"/>
              </a:rPr>
              <a:t>粘滑对应于尖端在</a:t>
            </a:r>
            <a:r>
              <a:rPr lang="en-US" altLang="zh-CN" sz="2800" dirty="0">
                <a:solidFill>
                  <a:srgbClr val="003FB2"/>
                </a:solidFill>
                <a:latin typeface="等线" panose="02010600030101010101" pitchFamily="2" charset="-122"/>
              </a:rPr>
              <a:t>U(x)</a:t>
            </a:r>
            <a:r>
              <a:rPr lang="zh-CN" altLang="en-US" sz="2800" dirty="0">
                <a:solidFill>
                  <a:srgbClr val="003FB2"/>
                </a:solidFill>
                <a:latin typeface="等线" panose="02010600030101010101" pitchFamily="2" charset="-122"/>
              </a:rPr>
              <a:t>最小值之间的跳跃。在拐点附近，阻止尖端滑动的势垒的高度随着施加的力而降低。</a:t>
            </a:r>
            <a:endParaRPr lang="en-US" altLang="zh-CN" sz="2800" dirty="0">
              <a:solidFill>
                <a:srgbClr val="003FB2"/>
              </a:solidFill>
              <a:latin typeface="等线" panose="02010600030101010101" pitchFamily="2" charset="-122"/>
              <a:ea typeface="等线" panose="02010600030101010101" pitchFamily="2" charset="-122"/>
            </a:endParaRPr>
          </a:p>
        </p:txBody>
      </p:sp>
      <p:pic>
        <p:nvPicPr>
          <p:cNvPr id="8" name="图片 7">
            <a:extLst>
              <a:ext uri="{FF2B5EF4-FFF2-40B4-BE49-F238E27FC236}">
                <a16:creationId xmlns:a16="http://schemas.microsoft.com/office/drawing/2014/main" id="{7326F10B-DD49-A519-0CAF-EB964E011B12}"/>
              </a:ext>
            </a:extLst>
          </p:cNvPr>
          <p:cNvPicPr>
            <a:picLocks noChangeAspect="1"/>
          </p:cNvPicPr>
          <p:nvPr/>
        </p:nvPicPr>
        <p:blipFill rotWithShape="1">
          <a:blip r:embed="rId3"/>
          <a:srcRect t="1" b="39222"/>
          <a:stretch/>
        </p:blipFill>
        <p:spPr>
          <a:xfrm>
            <a:off x="197382" y="2268664"/>
            <a:ext cx="4452246" cy="3606314"/>
          </a:xfrm>
          <a:prstGeom prst="rect">
            <a:avLst/>
          </a:prstGeom>
        </p:spPr>
      </p:pic>
      <p:pic>
        <p:nvPicPr>
          <p:cNvPr id="5" name="图片 4">
            <a:extLst>
              <a:ext uri="{FF2B5EF4-FFF2-40B4-BE49-F238E27FC236}">
                <a16:creationId xmlns:a16="http://schemas.microsoft.com/office/drawing/2014/main" id="{DDD19B72-6A58-6F08-4A50-1009BF8CF4C9}"/>
              </a:ext>
            </a:extLst>
          </p:cNvPr>
          <p:cNvPicPr>
            <a:picLocks noChangeAspect="1"/>
          </p:cNvPicPr>
          <p:nvPr/>
        </p:nvPicPr>
        <p:blipFill>
          <a:blip r:embed="rId4"/>
          <a:stretch>
            <a:fillRect/>
          </a:stretch>
        </p:blipFill>
        <p:spPr>
          <a:xfrm>
            <a:off x="1307690" y="5962718"/>
            <a:ext cx="1819529" cy="276264"/>
          </a:xfrm>
          <a:prstGeom prst="rect">
            <a:avLst/>
          </a:prstGeom>
        </p:spPr>
      </p:pic>
      <p:pic>
        <p:nvPicPr>
          <p:cNvPr id="9" name="图片 8">
            <a:extLst>
              <a:ext uri="{FF2B5EF4-FFF2-40B4-BE49-F238E27FC236}">
                <a16:creationId xmlns:a16="http://schemas.microsoft.com/office/drawing/2014/main" id="{AC286ABD-7B4D-20A9-A4AF-2F375C034366}"/>
              </a:ext>
            </a:extLst>
          </p:cNvPr>
          <p:cNvPicPr>
            <a:picLocks noChangeAspect="1"/>
          </p:cNvPicPr>
          <p:nvPr/>
        </p:nvPicPr>
        <p:blipFill>
          <a:blip r:embed="rId5"/>
          <a:stretch>
            <a:fillRect/>
          </a:stretch>
        </p:blipFill>
        <p:spPr>
          <a:xfrm>
            <a:off x="6417467" y="1679109"/>
            <a:ext cx="3233843" cy="516039"/>
          </a:xfrm>
          <a:prstGeom prst="rect">
            <a:avLst/>
          </a:prstGeom>
        </p:spPr>
      </p:pic>
    </p:spTree>
    <p:extLst>
      <p:ext uri="{BB962C8B-B14F-4D97-AF65-F5344CB8AC3E}">
        <p14:creationId xmlns:p14="http://schemas.microsoft.com/office/powerpoint/2010/main" val="2094286885"/>
      </p:ext>
    </p:extLst>
  </p:cSld>
  <p:clrMapOvr>
    <a:masterClrMapping/>
  </p:clrMapOvr>
  <mc:AlternateContent xmlns:mc="http://schemas.openxmlformats.org/markup-compatibility/2006" xmlns:p14="http://schemas.microsoft.com/office/powerpoint/2010/main">
    <mc:Choice Requires="p14">
      <p:transition p14:dur="100" advTm="92741">
        <p:cut/>
      </p:transition>
    </mc:Choice>
    <mc:Fallback xmlns="">
      <p:transition advTm="92741">
        <p:cut/>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TotalTime>
  <Words>5409</Words>
  <Application>Microsoft Office PowerPoint</Application>
  <PresentationFormat>宽屏</PresentationFormat>
  <Paragraphs>235</Paragraphs>
  <Slides>29</Slides>
  <Notes>29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system-ui</vt:lpstr>
      <vt:lpstr>等线</vt:lpstr>
      <vt:lpstr>等线 Light</vt:lpstr>
      <vt:lpstr>微软雅黑</vt:lpstr>
      <vt:lpstr>Arial</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 昆洋</dc:creator>
  <cp:lastModifiedBy>高 强</cp:lastModifiedBy>
  <cp:revision>127</cp:revision>
  <dcterms:created xsi:type="dcterms:W3CDTF">2022-12-13T13:59:50Z</dcterms:created>
  <dcterms:modified xsi:type="dcterms:W3CDTF">2023-04-19T11:28:17Z</dcterms:modified>
</cp:coreProperties>
</file>